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6" r:id="rId2"/>
    <p:sldId id="313" r:id="rId3"/>
    <p:sldId id="264" r:id="rId4"/>
    <p:sldId id="333" r:id="rId5"/>
    <p:sldId id="329" r:id="rId6"/>
    <p:sldId id="334" r:id="rId7"/>
    <p:sldId id="315" r:id="rId8"/>
    <p:sldId id="325" r:id="rId9"/>
    <p:sldId id="320" r:id="rId10"/>
    <p:sldId id="306" r:id="rId11"/>
    <p:sldId id="321" r:id="rId12"/>
    <p:sldId id="296" r:id="rId13"/>
    <p:sldId id="300" r:id="rId14"/>
    <p:sldId id="297" r:id="rId15"/>
    <p:sldId id="316" r:id="rId16"/>
    <p:sldId id="302" r:id="rId17"/>
    <p:sldId id="305" r:id="rId18"/>
    <p:sldId id="304" r:id="rId19"/>
    <p:sldId id="327" r:id="rId20"/>
    <p:sldId id="323" r:id="rId21"/>
    <p:sldId id="322" r:id="rId22"/>
    <p:sldId id="280" r:id="rId23"/>
    <p:sldId id="282" r:id="rId24"/>
    <p:sldId id="281" r:id="rId25"/>
    <p:sldId id="339" r:id="rId26"/>
    <p:sldId id="340" r:id="rId27"/>
    <p:sldId id="285" r:id="rId28"/>
    <p:sldId id="284" r:id="rId29"/>
    <p:sldId id="318" r:id="rId30"/>
    <p:sldId id="301" r:id="rId31"/>
    <p:sldId id="335" r:id="rId32"/>
    <p:sldId id="290" r:id="rId33"/>
    <p:sldId id="289" r:id="rId34"/>
    <p:sldId id="319" r:id="rId35"/>
    <p:sldId id="293" r:id="rId36"/>
    <p:sldId id="295" r:id="rId37"/>
    <p:sldId id="260" r:id="rId38"/>
    <p:sldId id="288" r:id="rId39"/>
    <p:sldId id="287" r:id="rId40"/>
    <p:sldId id="336" r:id="rId41"/>
    <p:sldId id="337" r:id="rId42"/>
    <p:sldId id="338" r:id="rId43"/>
    <p:sldId id="29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8148" autoAdjust="0"/>
  </p:normalViewPr>
  <p:slideViewPr>
    <p:cSldViewPr snapToGrid="0" snapToObjects="1">
      <p:cViewPr varScale="1">
        <p:scale>
          <a:sx n="38" d="100"/>
          <a:sy n="38" d="100"/>
        </p:scale>
        <p:origin x="-208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4C29CD-29F6-3C4A-9020-70ECC9EB160A}" type="datetimeFigureOut">
              <a:rPr lang="en-US" smtClean="0"/>
              <a:t>7/30/14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DC9F9D-0424-354B-8012-28216FF7C28F}" type="slidenum">
              <a:rPr lang="en-US" smtClean="0"/>
              <a:t>‹#›</a:t>
            </a:fld>
            <a:endParaRPr lang="en-US"/>
          </a:p>
        </p:txBody>
      </p:sp>
    </p:spTree>
    <p:extLst>
      <p:ext uri="{BB962C8B-B14F-4D97-AF65-F5344CB8AC3E}">
        <p14:creationId xmlns:p14="http://schemas.microsoft.com/office/powerpoint/2010/main" val="2495980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46EE7-45E9-C24E-98D7-D57CF95135BE}" type="datetimeFigureOut">
              <a:rPr lang="en-US" smtClean="0"/>
              <a:t>7/30/14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15BAC-77F6-7142-92A4-EFBDA72D0BEB}" type="slidenum">
              <a:rPr lang="en-US" smtClean="0"/>
              <a:t>‹#›</a:t>
            </a:fld>
            <a:endParaRPr lang="en-US"/>
          </a:p>
        </p:txBody>
      </p:sp>
    </p:spTree>
    <p:extLst>
      <p:ext uri="{BB962C8B-B14F-4D97-AF65-F5344CB8AC3E}">
        <p14:creationId xmlns:p14="http://schemas.microsoft.com/office/powerpoint/2010/main" val="9742099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t>
            </a:r>
            <a:r>
              <a:rPr lang="en-US" baseline="0" dirty="0" smtClean="0"/>
              <a:t>choose this image to be my opening slide because as a former school leader, I know that one of big goals is to get your team to move in the same direction so that your students can be college and career ready. I think of the new standards as this big wave with multiple ripples washing ashore– this initial wave is pretty big, it’s easy to get inundated and lost, and pulled out in multiple directions. And it can be challenging to get your teachers to be rallied around the same focus at the grain size of teaching and learning.  Hopefully, in the next hour and a half, I can convince you to look at the standards in a new light, examine the convergences and relationships across the standards, and learn more about the practice of argumentation, reasoning and evidence.</a:t>
            </a:r>
          </a:p>
        </p:txBody>
      </p:sp>
      <p:sp>
        <p:nvSpPr>
          <p:cNvPr id="4" name="Slide Number Placeholder 3"/>
          <p:cNvSpPr>
            <a:spLocks noGrp="1"/>
          </p:cNvSpPr>
          <p:nvPr>
            <p:ph type="sldNum" sz="quarter" idx="10"/>
          </p:nvPr>
        </p:nvSpPr>
        <p:spPr/>
        <p:txBody>
          <a:bodyPr/>
          <a:lstStyle/>
          <a:p>
            <a:fld id="{E1515BAC-77F6-7142-92A4-EFBDA72D0BEB}" type="slidenum">
              <a:rPr lang="en-US" smtClean="0"/>
              <a:t>1</a:t>
            </a:fld>
            <a:endParaRPr lang="en-US"/>
          </a:p>
        </p:txBody>
      </p:sp>
    </p:spTree>
    <p:extLst>
      <p:ext uri="{BB962C8B-B14F-4D97-AF65-F5344CB8AC3E}">
        <p14:creationId xmlns:p14="http://schemas.microsoft.com/office/powerpoint/2010/main" val="1778690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first unpack</a:t>
            </a:r>
            <a:r>
              <a:rPr lang="en-US" baseline="0" dirty="0" smtClean="0"/>
              <a:t> this term “argument” that shows up across the content area standards.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are many different perceptions of argument. Which of the ones below </a:t>
            </a:r>
            <a:r>
              <a:rPr lang="en-US" b="1" dirty="0" smtClean="0"/>
              <a:t>most similar </a:t>
            </a:r>
            <a:r>
              <a:rPr lang="en-US" dirty="0" smtClean="0"/>
              <a:t>to the way in which you think about argument?</a:t>
            </a:r>
          </a:p>
          <a:p>
            <a:endParaRPr lang="en-US" dirty="0" smtClean="0"/>
          </a:p>
          <a:p>
            <a:r>
              <a:rPr lang="en-US" dirty="0" smtClean="0"/>
              <a:t>1. Take 1 minutes to</a:t>
            </a:r>
            <a:r>
              <a:rPr lang="en-US" baseline="0" dirty="0" smtClean="0"/>
              <a:t> do this exercise by yourself. Add any other ideas…</a:t>
            </a:r>
          </a:p>
          <a:p>
            <a:r>
              <a:rPr lang="en-US" baseline="0" dirty="0" smtClean="0"/>
              <a:t>2. In pairs or group of 3, compare answers with one another noting points of agreement and disagreement.</a:t>
            </a:r>
          </a:p>
          <a:p>
            <a:r>
              <a:rPr lang="en-US" baseline="0" dirty="0" smtClean="0"/>
              <a:t>---- </a:t>
            </a:r>
          </a:p>
          <a:p>
            <a:r>
              <a:rPr lang="en-US" baseline="0" dirty="0" smtClean="0"/>
              <a:t>Let’s bring this back together.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heard a lot of rich discussion- some agreement, and disagreements in the meaning of this term. We come in with different experiences and understandings as to what the term argument means.  Through out this morning session, continue to think about how these various meanings may be problematic for your content area teachers, and opportunities where your team can learn from one another.</a:t>
            </a:r>
          </a:p>
        </p:txBody>
      </p:sp>
      <p:sp>
        <p:nvSpPr>
          <p:cNvPr id="4" name="Slide Number Placeholder 3"/>
          <p:cNvSpPr>
            <a:spLocks noGrp="1"/>
          </p:cNvSpPr>
          <p:nvPr>
            <p:ph type="sldNum" sz="quarter" idx="10"/>
          </p:nvPr>
        </p:nvSpPr>
        <p:spPr/>
        <p:txBody>
          <a:bodyPr/>
          <a:lstStyle/>
          <a:p>
            <a:fld id="{E1515BAC-77F6-7142-92A4-EFBDA72D0BEB}" type="slidenum">
              <a:rPr lang="en-US" smtClean="0"/>
              <a:t>10</a:t>
            </a:fld>
            <a:endParaRPr lang="en-US"/>
          </a:p>
        </p:txBody>
      </p:sp>
    </p:spTree>
    <p:extLst>
      <p:ext uri="{BB962C8B-B14F-4D97-AF65-F5344CB8AC3E}">
        <p14:creationId xmlns:p14="http://schemas.microsoft.com/office/powerpoint/2010/main" val="3610289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here’s another example of common associations</a:t>
            </a:r>
            <a:r>
              <a:rPr lang="en-US" baseline="0" dirty="0" smtClean="0"/>
              <a:t> related to the word “argument” using the visual thesaurus application. The main point I’m trying to drive home is that your teachers will come in with their understanding of what argument means for them and in their disciplines.  Part of your role as instructional leaders is to help your staff understand each other and grow your collective understanding so your students don’t get confused!  So let’s dive in and see what argumentation and reasoning with evidence looks like in math.</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11</a:t>
            </a:fld>
            <a:endParaRPr lang="en-US"/>
          </a:p>
        </p:txBody>
      </p:sp>
    </p:spTree>
    <p:extLst>
      <p:ext uri="{BB962C8B-B14F-4D97-AF65-F5344CB8AC3E}">
        <p14:creationId xmlns:p14="http://schemas.microsoft.com/office/powerpoint/2010/main" val="1117514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turn to your handouts to the page that has the “Crazy Cakes” diagram.</a:t>
            </a:r>
          </a:p>
          <a:p>
            <a:r>
              <a:rPr lang="en-US" dirty="0" smtClean="0"/>
              <a:t>Here’s an example</a:t>
            </a:r>
            <a:r>
              <a:rPr lang="en-US" baseline="0" dirty="0" smtClean="0"/>
              <a:t> task for grade 3 mathematics that address practice standard 3 “Construct viable arguments and critique the reasoning of others” and Measurement and Data content standards 5 and 7.</a:t>
            </a:r>
          </a:p>
          <a:p>
            <a:endParaRPr lang="en-US" baseline="0" dirty="0" smtClean="0"/>
          </a:p>
          <a:p>
            <a:r>
              <a:rPr lang="en-US" baseline="0" dirty="0" smtClean="0"/>
              <a:t>The task asks the following:  “Divide each of the cakes below into two parts with equal area.”</a:t>
            </a:r>
          </a:p>
          <a:p>
            <a:endParaRPr lang="en-US" baseline="0" dirty="0" smtClean="0"/>
          </a:p>
          <a:p>
            <a:r>
              <a:rPr lang="en-US" baseline="0" dirty="0" smtClean="0"/>
              <a:t>What I would like you to do, is spend the first 2 minutes and work on this task yourself.  Then in pairs, explain your reasoning to your partner. </a:t>
            </a:r>
          </a:p>
          <a:p>
            <a:endParaRPr lang="en-US" baseline="0" dirty="0" smtClean="0"/>
          </a:p>
          <a:p>
            <a:r>
              <a:rPr lang="en-US" baseline="0" dirty="0" smtClean="0"/>
              <a:t>And then we’ll recap and take a look at what this looks like in a classroom setting.</a:t>
            </a:r>
          </a:p>
          <a:p>
            <a:endParaRPr lang="en-US" baseline="0" dirty="0" smtClean="0"/>
          </a:p>
        </p:txBody>
      </p:sp>
      <p:sp>
        <p:nvSpPr>
          <p:cNvPr id="4" name="Slide Number Placeholder 3"/>
          <p:cNvSpPr>
            <a:spLocks noGrp="1"/>
          </p:cNvSpPr>
          <p:nvPr>
            <p:ph type="sldNum" sz="quarter" idx="10"/>
          </p:nvPr>
        </p:nvSpPr>
        <p:spPr/>
        <p:txBody>
          <a:bodyPr/>
          <a:lstStyle/>
          <a:p>
            <a:fld id="{E1515BAC-77F6-7142-92A4-EFBDA72D0BEB}" type="slidenum">
              <a:rPr lang="en-US" smtClean="0"/>
              <a:t>12</a:t>
            </a:fld>
            <a:endParaRPr lang="en-US"/>
          </a:p>
        </p:txBody>
      </p:sp>
    </p:spTree>
    <p:extLst>
      <p:ext uri="{BB962C8B-B14F-4D97-AF65-F5344CB8AC3E}">
        <p14:creationId xmlns:p14="http://schemas.microsoft.com/office/powerpoint/2010/main" val="443000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most of you just engaged in was </a:t>
            </a:r>
            <a:r>
              <a:rPr lang="en-US" baseline="0" dirty="0" smtClean="0"/>
              <a:t>math practice #3 (construct viable arguments and critique the reasoning of others) at the elementary level– </a:t>
            </a:r>
          </a:p>
          <a:p>
            <a:endParaRPr lang="en-US" baseline="0" dirty="0" smtClean="0"/>
          </a:p>
          <a:p>
            <a:r>
              <a:rPr lang="en-US" baseline="0" dirty="0" smtClean="0"/>
              <a:t>Here is an excerpt of the practice and I’ve highlighted what may of you were practicing– </a:t>
            </a:r>
          </a:p>
          <a:p>
            <a:r>
              <a:rPr lang="en-US" baseline="0" dirty="0" smtClean="0"/>
              <a:t>For math, at the e</a:t>
            </a:r>
            <a:r>
              <a:rPr lang="en-US" dirty="0" smtClean="0"/>
              <a:t>lementary</a:t>
            </a:r>
            <a:r>
              <a:rPr lang="en-US" baseline="0" dirty="0" smtClean="0"/>
              <a:t> and middle school level, the focus is on reasoning with evidence. At the high school level math, argumentation is defined as more formal proofs. </a:t>
            </a:r>
          </a:p>
          <a:p>
            <a:endParaRPr lang="en-US" baseline="0" dirty="0" smtClean="0"/>
          </a:p>
          <a:p>
            <a:r>
              <a:rPr lang="en-US" baseline="0" dirty="0" smtClean="0"/>
              <a:t>(Side note): conjecture=proposition that is unproven; </a:t>
            </a:r>
            <a:r>
              <a:rPr lang="en-US" dirty="0" smtClean="0"/>
              <a:t>an opinion or idea formed without proof or sufficient evidence.</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13</a:t>
            </a:fld>
            <a:endParaRPr lang="en-US"/>
          </a:p>
        </p:txBody>
      </p:sp>
    </p:spTree>
    <p:extLst>
      <p:ext uri="{BB962C8B-B14F-4D97-AF65-F5344CB8AC3E}">
        <p14:creationId xmlns:p14="http://schemas.microsoft.com/office/powerpoint/2010/main" val="1992498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 let’s take a look at what this looks like in a classroom setting with two students, </a:t>
            </a:r>
            <a:r>
              <a:rPr lang="en-US" sz="1200" b="0" i="0" u="none" strike="noStrike" kern="1200" baseline="0" dirty="0" err="1" smtClean="0">
                <a:solidFill>
                  <a:schemeClr val="tx1"/>
                </a:solidFill>
                <a:latin typeface="+mn-lt"/>
                <a:ea typeface="+mn-ea"/>
                <a:cs typeface="+mn-cs"/>
              </a:rPr>
              <a:t>Aneschka</a:t>
            </a:r>
            <a:r>
              <a:rPr lang="en-US" sz="1200" b="0" i="0" u="none" strike="noStrike" kern="1200" baseline="0" dirty="0" smtClean="0">
                <a:solidFill>
                  <a:schemeClr val="tx1"/>
                </a:solidFill>
                <a:latin typeface="+mn-lt"/>
                <a:ea typeface="+mn-ea"/>
                <a:cs typeface="+mn-cs"/>
              </a:rPr>
              <a:t> and Kayla.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task calls upon a number of skills: Students must recognize area as an attribute of plane figures and recognize that area is additive. They must be able to decompose figures and identify congruent shapes within the figure. Some of the students’ methods might depend on identifying square units, using symmetry, and/or finding pairwise congruent shapes. </a:t>
            </a:r>
          </a:p>
          <a:p>
            <a:r>
              <a:rPr lang="en-US" sz="1200" b="0" i="0" u="none" strike="noStrike" kern="1200" baseline="0" dirty="0" smtClean="0">
                <a:solidFill>
                  <a:schemeClr val="tx1"/>
                </a:solidFill>
                <a:latin typeface="+mn-lt"/>
                <a:ea typeface="+mn-ea"/>
                <a:cs typeface="+mn-cs"/>
              </a:rPr>
              <a:t>Because students might base their solution strategies on different basic principles, this is an ideal context in which students can present arguments to justify their solutions and strategies. This video is about 5 minutes long. </a:t>
            </a:r>
          </a:p>
          <a:p>
            <a:endParaRPr lang="en-US" b="1" dirty="0" smtClean="0"/>
          </a:p>
          <a:p>
            <a:r>
              <a:rPr lang="en-US" b="1" dirty="0" smtClean="0"/>
              <a:t>As</a:t>
            </a:r>
            <a:r>
              <a:rPr lang="en-US" b="1" baseline="0" dirty="0" smtClean="0"/>
              <a:t> you are watching and listening, think about these two questions: </a:t>
            </a:r>
            <a:endParaRPr lang="en-US" b="1" dirty="0" smtClean="0"/>
          </a:p>
          <a:p>
            <a:pPr marL="228600" indent="-228600">
              <a:buAutoNum type="arabicPeriod"/>
            </a:pPr>
            <a:r>
              <a:rPr lang="en-US" b="1" dirty="0" smtClean="0"/>
              <a:t>How are the students using language</a:t>
            </a:r>
            <a:r>
              <a:rPr lang="en-US" b="1" baseline="0" dirty="0" smtClean="0"/>
              <a:t> to </a:t>
            </a:r>
            <a:r>
              <a:rPr lang="en-US" b="1" dirty="0" smtClean="0"/>
              <a:t>explain</a:t>
            </a:r>
            <a:r>
              <a:rPr lang="en-US" b="1" baseline="0" dirty="0" smtClean="0"/>
              <a:t> </a:t>
            </a:r>
            <a:r>
              <a:rPr lang="en-US" b="1" dirty="0" smtClean="0"/>
              <a:t>their reasoning</a:t>
            </a:r>
            <a:r>
              <a:rPr lang="en-US" b="1" baseline="0" dirty="0" smtClean="0"/>
              <a:t> to each other?</a:t>
            </a:r>
          </a:p>
          <a:p>
            <a:pPr marL="228600" indent="-228600">
              <a:buAutoNum type="arabicPeriod"/>
            </a:pPr>
            <a:r>
              <a:rPr lang="en-US" b="1" baseline="0" dirty="0" smtClean="0"/>
              <a:t>What is the teacher doing? </a:t>
            </a:r>
            <a:endParaRPr lang="en-US" b="1" dirty="0"/>
          </a:p>
        </p:txBody>
      </p:sp>
      <p:sp>
        <p:nvSpPr>
          <p:cNvPr id="4" name="Slide Number Placeholder 3"/>
          <p:cNvSpPr>
            <a:spLocks noGrp="1"/>
          </p:cNvSpPr>
          <p:nvPr>
            <p:ph type="sldNum" sz="quarter" idx="10"/>
          </p:nvPr>
        </p:nvSpPr>
        <p:spPr/>
        <p:txBody>
          <a:bodyPr/>
          <a:lstStyle/>
          <a:p>
            <a:fld id="{E1515BAC-77F6-7142-92A4-EFBDA72D0BEB}" type="slidenum">
              <a:rPr lang="en-US" smtClean="0"/>
              <a:t>14</a:t>
            </a:fld>
            <a:endParaRPr lang="en-US"/>
          </a:p>
        </p:txBody>
      </p:sp>
    </p:spTree>
    <p:extLst>
      <p:ext uri="{BB962C8B-B14F-4D97-AF65-F5344CB8AC3E}">
        <p14:creationId xmlns:p14="http://schemas.microsoft.com/office/powerpoint/2010/main" val="3673676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a:t>
            </a:r>
            <a:r>
              <a:rPr lang="en-US" baseline="0" dirty="0" smtClean="0"/>
              <a:t> </a:t>
            </a:r>
            <a:r>
              <a:rPr lang="en-US" dirty="0" smtClean="0"/>
              <a:t>moment and share</a:t>
            </a:r>
            <a:r>
              <a:rPr lang="en-US" baseline="0" dirty="0" smtClean="0"/>
              <a:t> out your thoughts with a partner regarding these two questions. [3 minutes]</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couple of comments on this video:</a:t>
            </a:r>
          </a:p>
          <a:p>
            <a:r>
              <a:rPr lang="en-US" sz="1200" b="0" i="0" u="none" strike="noStrike" kern="1200" baseline="0" dirty="0" smtClean="0">
                <a:solidFill>
                  <a:schemeClr val="tx1"/>
                </a:solidFill>
                <a:latin typeface="+mn-lt"/>
                <a:ea typeface="+mn-ea"/>
                <a:cs typeface="+mn-cs"/>
              </a:rPr>
              <a:t>In this case, </a:t>
            </a:r>
            <a:r>
              <a:rPr lang="en-US" sz="1200" b="1" i="0" u="none" strike="noStrike" kern="1200" baseline="0" dirty="0" smtClean="0">
                <a:solidFill>
                  <a:schemeClr val="tx1"/>
                </a:solidFill>
                <a:latin typeface="+mn-lt"/>
                <a:ea typeface="+mn-ea"/>
                <a:cs typeface="+mn-cs"/>
              </a:rPr>
              <a:t>w</a:t>
            </a:r>
            <a:r>
              <a:rPr lang="en-US" sz="1200" b="0" i="0" u="none" strike="noStrike" kern="1200" baseline="0" dirty="0" smtClean="0">
                <a:solidFill>
                  <a:schemeClr val="tx1"/>
                </a:solidFill>
                <a:latin typeface="+mn-lt"/>
                <a:ea typeface="+mn-ea"/>
                <a:cs typeface="+mn-cs"/>
              </a:rPr>
              <a:t>hen students develop arguments to justify their solutions, it is their responsibility to explain it to classmates so they understand. Similarly, it is the responsibility of the class to try to make sense of the argument and to ask questions until they understand it.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video segment, </a:t>
            </a:r>
            <a:r>
              <a:rPr lang="en-US" sz="1200" b="0" i="0" u="none" strike="noStrike" kern="1200" baseline="0" dirty="0" err="1" smtClean="0">
                <a:solidFill>
                  <a:schemeClr val="tx1"/>
                </a:solidFill>
                <a:latin typeface="+mn-lt"/>
                <a:ea typeface="+mn-ea"/>
                <a:cs typeface="+mn-cs"/>
              </a:rPr>
              <a:t>Aneschka</a:t>
            </a:r>
            <a:r>
              <a:rPr lang="en-US" sz="1200" b="0" i="0" u="none" strike="noStrike" kern="1200" baseline="0" dirty="0" smtClean="0">
                <a:solidFill>
                  <a:schemeClr val="tx1"/>
                </a:solidFill>
                <a:latin typeface="+mn-lt"/>
                <a:ea typeface="+mn-ea"/>
                <a:cs typeface="+mn-cs"/>
              </a:rPr>
              <a:t>, presents her solution to the class and offers her argument and justification.  But not all of her classmates understand her reasoning. The teacher recognizes the soundness of the reasoning and offers suggestions to help </a:t>
            </a:r>
            <a:r>
              <a:rPr lang="en-US" sz="1200" b="0" i="0" u="none" strike="noStrike" kern="1200" baseline="0" dirty="0" err="1" smtClean="0">
                <a:solidFill>
                  <a:schemeClr val="tx1"/>
                </a:solidFill>
                <a:latin typeface="+mn-lt"/>
                <a:ea typeface="+mn-ea"/>
                <a:cs typeface="+mn-cs"/>
              </a:rPr>
              <a:t>Aneschka</a:t>
            </a:r>
            <a:r>
              <a:rPr lang="en-US" sz="1200" b="0" i="0" u="none" strike="noStrike" kern="1200" baseline="0" dirty="0" smtClean="0">
                <a:solidFill>
                  <a:schemeClr val="tx1"/>
                </a:solidFill>
                <a:latin typeface="+mn-lt"/>
                <a:ea typeface="+mn-ea"/>
                <a:cs typeface="+mn-cs"/>
              </a:rPr>
              <a:t> clarify her argument to the class. </a:t>
            </a:r>
            <a:r>
              <a:rPr lang="en-US" sz="1200" b="0" i="0" u="none" strike="noStrike" kern="1200" baseline="0" dirty="0" err="1" smtClean="0">
                <a:solidFill>
                  <a:schemeClr val="tx1"/>
                </a:solidFill>
                <a:latin typeface="+mn-lt"/>
                <a:ea typeface="+mn-ea"/>
                <a:cs typeface="+mn-cs"/>
              </a:rPr>
              <a:t>Aneschka</a:t>
            </a:r>
            <a:r>
              <a:rPr lang="en-US" sz="1200" b="0" i="0" u="none" strike="noStrike" kern="1200" baseline="0" dirty="0" smtClean="0">
                <a:solidFill>
                  <a:schemeClr val="tx1"/>
                </a:solidFill>
                <a:latin typeface="+mn-lt"/>
                <a:ea typeface="+mn-ea"/>
                <a:cs typeface="+mn-cs"/>
              </a:rPr>
              <a:t> keeps working to convince her classmates until they recognize that she is correct. Here, you also see students comment on what helped them understand.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(SKIP-for time)</a:t>
            </a:r>
          </a:p>
          <a:p>
            <a:r>
              <a:rPr lang="en-US" sz="1200" b="0" i="0" u="none" strike="noStrike" kern="1200" baseline="0" dirty="0" smtClean="0">
                <a:solidFill>
                  <a:schemeClr val="tx1"/>
                </a:solidFill>
                <a:latin typeface="+mn-lt"/>
                <a:ea typeface="+mn-ea"/>
                <a:cs typeface="+mn-cs"/>
              </a:rPr>
              <a:t>The class also recognizes that Kayla is not yet convinced. Kayla has presented an objection which the teacher and </a:t>
            </a:r>
            <a:r>
              <a:rPr lang="en-US" sz="1200" b="0" i="0" u="none" strike="noStrike" kern="1200" baseline="0" dirty="0" err="1" smtClean="0">
                <a:solidFill>
                  <a:schemeClr val="tx1"/>
                </a:solidFill>
                <a:latin typeface="+mn-lt"/>
                <a:ea typeface="+mn-ea"/>
                <a:cs typeface="+mn-cs"/>
              </a:rPr>
              <a:t>Aneschka</a:t>
            </a:r>
            <a:r>
              <a:rPr lang="en-US" sz="1200" b="0" i="0" u="none" strike="noStrike" kern="1200" baseline="0" dirty="0" smtClean="0">
                <a:solidFill>
                  <a:schemeClr val="tx1"/>
                </a:solidFill>
                <a:latin typeface="+mn-lt"/>
                <a:ea typeface="+mn-ea"/>
                <a:cs typeface="+mn-cs"/>
              </a:rPr>
              <a:t> recognize is not relevant to the argument. The teacher registers Kayla’s conceptual misunderstanding (regarding congruency) and encourages alternative explanations to the problem and more time for Kayla to consider this line of reasoning. </a:t>
            </a:r>
          </a:p>
          <a:p>
            <a:endParaRPr lang="en-US" baseline="0" dirty="0" smtClean="0"/>
          </a:p>
          <a:p>
            <a:r>
              <a:rPr lang="en-US" baseline="0" dirty="0" smtClean="0"/>
              <a:t>I want to touch a little bit on assessment– and the next couple of slides is just to highlight how the Smarter Balanced assessment items will address this math practice.</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15</a:t>
            </a:fld>
            <a:endParaRPr lang="en-US"/>
          </a:p>
        </p:txBody>
      </p:sp>
    </p:spTree>
    <p:extLst>
      <p:ext uri="{BB962C8B-B14F-4D97-AF65-F5344CB8AC3E}">
        <p14:creationId xmlns:p14="http://schemas.microsoft.com/office/powerpoint/2010/main" val="2282662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want to touch a little bit on assessment– and the next couple of slides is just to highlight how the Smarter Balanced assessment items will address this math practice.</a:t>
            </a:r>
            <a:endParaRPr lang="en-US" dirty="0" smtClean="0"/>
          </a:p>
          <a:p>
            <a:endParaRPr lang="en-US" dirty="0" smtClean="0"/>
          </a:p>
          <a:p>
            <a:r>
              <a:rPr lang="en-US" dirty="0" smtClean="0"/>
              <a:t>I do think the new SBAC assessment</a:t>
            </a:r>
            <a:r>
              <a:rPr lang="en-US" baseline="0" dirty="0" smtClean="0"/>
              <a:t> come closer assessing college and career readiness skills better than the STAR tests.  If students have having regular of practice engaging in the type of academic discourse that you all were engaged in just earlier, they should be ready for these new summative assessments.  </a:t>
            </a:r>
          </a:p>
          <a:p>
            <a:endParaRPr lang="en-US" dirty="0" smtClean="0"/>
          </a:p>
          <a:p>
            <a:r>
              <a:rPr lang="en-US" dirty="0" smtClean="0"/>
              <a:t>Here’s an</a:t>
            </a:r>
            <a:r>
              <a:rPr lang="en-US" baseline="0" dirty="0" smtClean="0"/>
              <a:t> example task for grade 5.  Notice that students are asked to “EXPLAIN… the results….”</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16</a:t>
            </a:fld>
            <a:endParaRPr lang="en-US"/>
          </a:p>
        </p:txBody>
      </p:sp>
    </p:spTree>
    <p:extLst>
      <p:ext uri="{BB962C8B-B14F-4D97-AF65-F5344CB8AC3E}">
        <p14:creationId xmlns:p14="http://schemas.microsoft.com/office/powerpoint/2010/main" val="2170047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for grade 8, Again, students</a:t>
            </a:r>
            <a:r>
              <a:rPr lang="en-US" baseline="0" dirty="0" smtClean="0"/>
              <a:t> are asked to EXPLAIN whether Claire can pour sand between the sandbags… </a:t>
            </a:r>
          </a:p>
          <a:p>
            <a:r>
              <a:rPr lang="en-US" baseline="0" dirty="0" smtClean="0"/>
              <a:t>Notice how the text of the math problem becomes increasingly more complex in grade 8.</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17</a:t>
            </a:fld>
            <a:endParaRPr lang="en-US"/>
          </a:p>
        </p:txBody>
      </p:sp>
    </p:spTree>
    <p:extLst>
      <p:ext uri="{BB962C8B-B14F-4D97-AF65-F5344CB8AC3E}">
        <p14:creationId xmlns:p14="http://schemas.microsoft.com/office/powerpoint/2010/main" val="658686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a:t>
            </a:r>
            <a:r>
              <a:rPr lang="en-US" baseline="0" dirty="0" smtClean="0"/>
              <a:t> here’s a high school math example– where students have to explain flawed reasoning– “explaining whether Rafael is or is not correct.”  The big shift in math is that it’s not about getting the RIGHT answer– but understanding and sharing your own line of reasoning, understanding the misconceptions and flawed reasoning of your classmates, and helping them to develop. These math practices actually foster greater classroom collaboration.</a:t>
            </a:r>
          </a:p>
          <a:p>
            <a:endParaRPr lang="en-US" baseline="0" dirty="0" smtClean="0"/>
          </a:p>
          <a:p>
            <a:r>
              <a:rPr lang="en-US" baseline="0" dirty="0" smtClean="0"/>
              <a:t>Notice this task here is filled with language.  For your English learners, it’s very important that your math teachers don’t </a:t>
            </a:r>
            <a:r>
              <a:rPr lang="en-US" b="1" baseline="0" dirty="0" smtClean="0"/>
              <a:t>simplify</a:t>
            </a:r>
            <a:r>
              <a:rPr lang="en-US" baseline="0" dirty="0" smtClean="0"/>
              <a:t> the language of the task as a form of scaffolding.  By simplifying, you’re changing the nature of the task and dialing down the complexity of the task. ELs have to be given the opportunity to wrestle with grade level complex texts– otherwise, they are never going to be college and career ready. </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18</a:t>
            </a:fld>
            <a:endParaRPr lang="en-US"/>
          </a:p>
        </p:txBody>
      </p:sp>
    </p:spTree>
    <p:extLst>
      <p:ext uri="{BB962C8B-B14F-4D97-AF65-F5344CB8AC3E}">
        <p14:creationId xmlns:p14="http://schemas.microsoft.com/office/powerpoint/2010/main" val="3685657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Let’s shift course a little</a:t>
            </a:r>
            <a:r>
              <a:rPr lang="en-US" baseline="0" dirty="0" smtClean="0"/>
              <a:t> bit and look at the term </a:t>
            </a:r>
            <a:r>
              <a:rPr lang="en-US" b="0" baseline="0" dirty="0" smtClean="0"/>
              <a:t>EVIDENCE that</a:t>
            </a:r>
            <a:r>
              <a:rPr lang="en-US" baseline="0" dirty="0" smtClean="0"/>
              <a:t> converges at the center of the Venn Diagram. The next portion of this session will focus on what evidence means in ELA, history/SS, and Science.</a:t>
            </a:r>
            <a:endParaRPr lang="en-US" dirty="0" smtClean="0"/>
          </a:p>
          <a:p>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19</a:t>
            </a:fld>
            <a:endParaRPr lang="en-US"/>
          </a:p>
        </p:txBody>
      </p:sp>
    </p:spTree>
    <p:extLst>
      <p:ext uri="{BB962C8B-B14F-4D97-AF65-F5344CB8AC3E}">
        <p14:creationId xmlns:p14="http://schemas.microsoft.com/office/powerpoint/2010/main" val="188370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don’t have an easy task. There are a LOT of standards. Each line of standard could then be expanded into lessons and units. It’s not a piece of literature. It’s written in this odd standards jargon–. These standards are what you would call a piece of “complex” text. As I was reading these standards (including the science framework), a couple of sections stood out for me.</a:t>
            </a:r>
          </a:p>
          <a:p>
            <a:endParaRPr lang="en-US" baseline="0" dirty="0" smtClean="0"/>
          </a:p>
        </p:txBody>
      </p:sp>
      <p:sp>
        <p:nvSpPr>
          <p:cNvPr id="4" name="Slide Number Placeholder 3"/>
          <p:cNvSpPr>
            <a:spLocks noGrp="1"/>
          </p:cNvSpPr>
          <p:nvPr>
            <p:ph type="sldNum" sz="quarter" idx="10"/>
          </p:nvPr>
        </p:nvSpPr>
        <p:spPr/>
        <p:txBody>
          <a:bodyPr/>
          <a:lstStyle/>
          <a:p>
            <a:fld id="{E1515BAC-77F6-7142-92A4-EFBDA72D0BEB}" type="slidenum">
              <a:rPr lang="en-US" smtClean="0"/>
              <a:t>2</a:t>
            </a:fld>
            <a:endParaRPr lang="en-US"/>
          </a:p>
        </p:txBody>
      </p:sp>
    </p:spTree>
    <p:extLst>
      <p:ext uri="{BB962C8B-B14F-4D97-AF65-F5344CB8AC3E}">
        <p14:creationId xmlns:p14="http://schemas.microsoft.com/office/powerpoint/2010/main" val="2879139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 your handout, turn to the page where it’s titled “What is evidence?”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Again, there are many different meanings</a:t>
            </a:r>
            <a:r>
              <a:rPr lang="en-US" baseline="0" dirty="0" smtClean="0"/>
              <a:t> to the term “evidence.” </a:t>
            </a:r>
            <a:r>
              <a:rPr lang="en-US" dirty="0" smtClean="0"/>
              <a:t> I want you to</a:t>
            </a:r>
            <a:r>
              <a:rPr lang="en-US" baseline="0" dirty="0" smtClean="0"/>
              <a:t> position yourself as a content area teacher (ELA, Science, and History/SS).</a:t>
            </a:r>
            <a:endParaRPr lang="en-US" dirty="0" smtClean="0"/>
          </a:p>
          <a:p>
            <a:endParaRPr lang="en-US" dirty="0" smtClean="0"/>
          </a:p>
          <a:p>
            <a:r>
              <a:rPr lang="en-US" dirty="0" smtClean="0"/>
              <a:t>In pairs</a:t>
            </a:r>
            <a:r>
              <a:rPr lang="en-US" baseline="0" dirty="0" smtClean="0"/>
              <a:t> or a group of three take 5 minutes to discuss what evidence means in the role of a content area teacher you’ve selected.</a:t>
            </a:r>
            <a:endParaRPr lang="en-US" dirty="0" smtClean="0"/>
          </a:p>
          <a:p>
            <a:pPr marL="228600" indent="-228600">
              <a:buAutoNum type="arabicPeriod"/>
            </a:pPr>
            <a:r>
              <a:rPr lang="en-US" dirty="0" smtClean="0"/>
              <a:t>Discuss some</a:t>
            </a:r>
            <a:r>
              <a:rPr lang="en-US" baseline="0" dirty="0" smtClean="0"/>
              <a:t> of the ways evidence is described here… (in your role as a content area teacher)</a:t>
            </a:r>
          </a:p>
          <a:p>
            <a:pPr marL="228600" indent="-228600">
              <a:buAutoNum type="arabicPeriod"/>
            </a:pPr>
            <a:r>
              <a:rPr lang="en-US" baseline="0" dirty="0" smtClean="0"/>
              <a:t>Feel free to generate additional suggestions. </a:t>
            </a:r>
            <a:endParaRPr lang="en-US" dirty="0" smtClean="0"/>
          </a:p>
          <a:p>
            <a:pPr marL="228600" indent="-228600">
              <a:buAutoNum type="arabicPeriod"/>
            </a:pPr>
            <a:r>
              <a:rPr lang="en-US" baseline="0" dirty="0" smtClean="0"/>
              <a:t>What kind of problem does this pose for your content area teachers?</a:t>
            </a:r>
          </a:p>
          <a:p>
            <a:endParaRPr lang="en-US" baseline="0" dirty="0" smtClean="0"/>
          </a:p>
          <a:p>
            <a:r>
              <a:rPr lang="en-US" b="1" baseline="0" dirty="0" smtClean="0"/>
              <a:t>Commentary:</a:t>
            </a:r>
          </a:p>
          <a:p>
            <a:r>
              <a:rPr lang="en-US" baseline="0" dirty="0" smtClean="0"/>
              <a:t>We come in with different experiences and understandings as to what evidence means in the various disciplines–the meaning of this term is content dependent.</a:t>
            </a:r>
            <a:endParaRPr lang="en-US" dirty="0" smtClean="0"/>
          </a:p>
        </p:txBody>
      </p:sp>
      <p:sp>
        <p:nvSpPr>
          <p:cNvPr id="4" name="Slide Number Placeholder 3"/>
          <p:cNvSpPr>
            <a:spLocks noGrp="1"/>
          </p:cNvSpPr>
          <p:nvPr>
            <p:ph type="sldNum" sz="quarter" idx="10"/>
          </p:nvPr>
        </p:nvSpPr>
        <p:spPr/>
        <p:txBody>
          <a:bodyPr/>
          <a:lstStyle/>
          <a:p>
            <a:fld id="{E1515BAC-77F6-7142-92A4-EFBDA72D0BEB}" type="slidenum">
              <a:rPr lang="en-US" smtClean="0"/>
              <a:t>20</a:t>
            </a:fld>
            <a:endParaRPr lang="en-US"/>
          </a:p>
        </p:txBody>
      </p:sp>
    </p:spTree>
    <p:extLst>
      <p:ext uri="{BB962C8B-B14F-4D97-AF65-F5344CB8AC3E}">
        <p14:creationId xmlns:p14="http://schemas.microsoft.com/office/powerpoint/2010/main" val="2349231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still a high</a:t>
            </a:r>
            <a:r>
              <a:rPr lang="en-US" sz="1200" kern="1200" baseline="0" dirty="0" smtClean="0">
                <a:solidFill>
                  <a:schemeClr val="tx1"/>
                </a:solidFill>
                <a:latin typeface="+mn-lt"/>
                <a:ea typeface="+mn-ea"/>
                <a:cs typeface="+mn-cs"/>
              </a:rPr>
              <a:t> level summary, but here are some key highlights of the differences in each discipline: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ELA,</a:t>
            </a:r>
            <a:r>
              <a:rPr lang="en-US" sz="1200" kern="1200" baseline="0" dirty="0" smtClean="0">
                <a:solidFill>
                  <a:schemeClr val="tx1"/>
                </a:solidFill>
                <a:latin typeface="+mn-lt"/>
                <a:ea typeface="+mn-ea"/>
                <a:cs typeface="+mn-cs"/>
              </a:rPr>
              <a:t> the focus is really around getting students to be familiar with textual evidence, to justify and support claims about a text.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Remember that CCSS ELA standards INCLUDE for grades 6-12 literacy in history/SS, science and technical subjects.  So ELA teachers have </a:t>
            </a:r>
            <a:r>
              <a:rPr lang="en-US" sz="1200" b="1" kern="1200" baseline="0" dirty="0" smtClean="0">
                <a:solidFill>
                  <a:schemeClr val="tx1"/>
                </a:solidFill>
                <a:latin typeface="+mn-lt"/>
                <a:ea typeface="+mn-ea"/>
                <a:cs typeface="+mn-cs"/>
              </a:rPr>
              <a:t>a heavier lift </a:t>
            </a:r>
            <a:r>
              <a:rPr lang="en-US" sz="1200" kern="1200" baseline="0" dirty="0" smtClean="0">
                <a:solidFill>
                  <a:schemeClr val="tx1"/>
                </a:solidFill>
                <a:latin typeface="+mn-lt"/>
                <a:ea typeface="+mn-ea"/>
                <a:cs typeface="+mn-cs"/>
              </a:rPr>
              <a:t>as they may not necessarily be experts in the content areas of history/SS, science, and technical subjects– BUT they do need to understand the nuances of how evidence is played out in various disciplines. Here is an opportunity for your teachers to learn from each other.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couple of comments on history and science.  </a:t>
            </a:r>
            <a:r>
              <a:rPr lang="en-US" sz="1200" kern="1200" dirty="0" smtClean="0">
                <a:solidFill>
                  <a:schemeClr val="tx1"/>
                </a:solidFill>
                <a:latin typeface="+mn-lt"/>
                <a:ea typeface="+mn-ea"/>
                <a:cs typeface="+mn-cs"/>
              </a:rPr>
              <a:t>Historical records and sources offer </a:t>
            </a:r>
            <a:r>
              <a:rPr lang="en-US" sz="1200" i="1" kern="1200" dirty="0" smtClean="0">
                <a:solidFill>
                  <a:schemeClr val="tx1"/>
                </a:solidFill>
                <a:latin typeface="+mn-lt"/>
                <a:ea typeface="+mn-ea"/>
                <a:cs typeface="+mn-cs"/>
              </a:rPr>
              <a:t>evidence,</a:t>
            </a:r>
            <a:r>
              <a:rPr lang="en-US" sz="1200" i="0" kern="1200" dirty="0" smtClean="0">
                <a:solidFill>
                  <a:schemeClr val="tx1"/>
                </a:solidFill>
                <a:latin typeface="+mn-lt"/>
                <a:ea typeface="+mn-ea"/>
                <a:cs typeface="+mn-cs"/>
              </a:rPr>
              <a:t> but their assertions may or may not be true. To judge what likely happened, students</a:t>
            </a:r>
            <a:r>
              <a:rPr lang="en-US" sz="1200" i="0" kern="1200" baseline="0" dirty="0" smtClean="0">
                <a:solidFill>
                  <a:schemeClr val="tx1"/>
                </a:solidFill>
                <a:latin typeface="+mn-lt"/>
                <a:ea typeface="+mn-ea"/>
                <a:cs typeface="+mn-cs"/>
              </a:rPr>
              <a:t> have to </a:t>
            </a:r>
            <a:r>
              <a:rPr lang="en-US" sz="1200" i="0" kern="1200" dirty="0" smtClean="0">
                <a:solidFill>
                  <a:schemeClr val="tx1"/>
                </a:solidFill>
                <a:latin typeface="+mn-lt"/>
                <a:ea typeface="+mn-ea"/>
                <a:cs typeface="+mn-cs"/>
              </a:rPr>
              <a:t>understand those records</a:t>
            </a:r>
            <a:r>
              <a:rPr lang="en-US" sz="1200" i="0" kern="1200" baseline="0" dirty="0" smtClean="0">
                <a:solidFill>
                  <a:schemeClr val="tx1"/>
                </a:solidFill>
                <a:latin typeface="+mn-lt"/>
                <a:ea typeface="+mn-ea"/>
                <a:cs typeface="+mn-cs"/>
              </a:rPr>
              <a:t> and sources</a:t>
            </a:r>
            <a:r>
              <a:rPr lang="en-US" sz="1200" i="0" kern="1200" dirty="0" smtClean="0">
                <a:solidFill>
                  <a:schemeClr val="tx1"/>
                </a:solidFill>
                <a:latin typeface="+mn-lt"/>
                <a:ea typeface="+mn-ea"/>
                <a:cs typeface="+mn-cs"/>
              </a:rPr>
              <a:t>. They have to analyze that evidence, and decide what to believe.</a:t>
            </a:r>
            <a:r>
              <a:rPr lang="en-US" sz="1200" i="0" kern="1200" baseline="0" dirty="0" smtClean="0">
                <a:solidFill>
                  <a:schemeClr val="tx1"/>
                </a:solidFill>
                <a:latin typeface="+mn-lt"/>
                <a:ea typeface="+mn-ea"/>
                <a:cs typeface="+mn-cs"/>
              </a:rPr>
              <a:t> </a:t>
            </a:r>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Lastly,</a:t>
            </a:r>
            <a:r>
              <a:rPr lang="en-US" sz="1200" i="0" kern="1200" baseline="0" dirty="0" smtClean="0">
                <a:solidFill>
                  <a:schemeClr val="tx1"/>
                </a:solidFill>
                <a:latin typeface="+mn-lt"/>
                <a:ea typeface="+mn-ea"/>
                <a:cs typeface="+mn-cs"/>
              </a:rPr>
              <a:t> e</a:t>
            </a:r>
            <a:r>
              <a:rPr lang="en-US" sz="1200" i="0" kern="1200" dirty="0" smtClean="0">
                <a:solidFill>
                  <a:schemeClr val="tx1"/>
                </a:solidFill>
                <a:latin typeface="+mn-lt"/>
                <a:ea typeface="+mn-ea"/>
                <a:cs typeface="+mn-cs"/>
              </a:rPr>
              <a:t>vidence</a:t>
            </a:r>
            <a:r>
              <a:rPr lang="en-US" sz="1200" i="0" kern="1200" baseline="0" dirty="0" smtClean="0">
                <a:solidFill>
                  <a:schemeClr val="tx1"/>
                </a:solidFill>
                <a:latin typeface="+mn-lt"/>
                <a:ea typeface="+mn-ea"/>
                <a:cs typeface="+mn-cs"/>
              </a:rPr>
              <a:t> in science are typically described as objective, unbiased and verifiable– with consensus with the scientific community. (we’ll get to look at an example at the end.)</a:t>
            </a:r>
          </a:p>
        </p:txBody>
      </p:sp>
      <p:sp>
        <p:nvSpPr>
          <p:cNvPr id="4" name="Slide Number Placeholder 3"/>
          <p:cNvSpPr>
            <a:spLocks noGrp="1"/>
          </p:cNvSpPr>
          <p:nvPr>
            <p:ph type="sldNum" sz="quarter" idx="10"/>
          </p:nvPr>
        </p:nvSpPr>
        <p:spPr/>
        <p:txBody>
          <a:bodyPr/>
          <a:lstStyle/>
          <a:p>
            <a:fld id="{E1515BAC-77F6-7142-92A4-EFBDA72D0BEB}" type="slidenum">
              <a:rPr lang="en-US" smtClean="0"/>
              <a:t>21</a:t>
            </a:fld>
            <a:endParaRPr lang="en-US"/>
          </a:p>
        </p:txBody>
      </p:sp>
    </p:spTree>
    <p:extLst>
      <p:ext uri="{BB962C8B-B14F-4D97-AF65-F5344CB8AC3E}">
        <p14:creationId xmlns:p14="http://schemas.microsoft.com/office/powerpoint/2010/main" val="501620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take a look at some sample SBAC tasks</a:t>
            </a:r>
            <a:r>
              <a:rPr lang="en-US" baseline="0" dirty="0" smtClean="0"/>
              <a:t> that they call “Evidence-Based-Selected Response” item. </a:t>
            </a:r>
          </a:p>
          <a:p>
            <a:endParaRPr lang="en-US" dirty="0" smtClean="0"/>
          </a:p>
          <a:p>
            <a:r>
              <a:rPr lang="en-US" dirty="0" smtClean="0"/>
              <a:t>This two-part item type developed specifically in response</a:t>
            </a:r>
            <a:r>
              <a:rPr lang="en-US" baseline="0" dirty="0" smtClean="0"/>
              <a:t> to the Common Core emphasis on use of textual evidence. </a:t>
            </a:r>
          </a:p>
          <a:p>
            <a:endParaRPr lang="en-US" dirty="0" smtClean="0"/>
          </a:p>
          <a:p>
            <a:r>
              <a:rPr lang="en-US" dirty="0" smtClean="0"/>
              <a:t>Here,</a:t>
            </a:r>
            <a:r>
              <a:rPr lang="en-US" baseline="0" dirty="0" smtClean="0"/>
              <a:t> students have to analyze the text, and come up with the claim for part A and for part B, they are asked to identify textual evidence to back up their analysis or claim in part A.</a:t>
            </a:r>
            <a:endParaRPr lang="en-US" dirty="0" smtClean="0"/>
          </a:p>
        </p:txBody>
      </p:sp>
      <p:sp>
        <p:nvSpPr>
          <p:cNvPr id="4" name="Slide Number Placeholder 3"/>
          <p:cNvSpPr>
            <a:spLocks noGrp="1"/>
          </p:cNvSpPr>
          <p:nvPr>
            <p:ph type="sldNum" sz="quarter" idx="10"/>
          </p:nvPr>
        </p:nvSpPr>
        <p:spPr/>
        <p:txBody>
          <a:bodyPr/>
          <a:lstStyle/>
          <a:p>
            <a:fld id="{E1515BAC-77F6-7142-92A4-EFBDA72D0BEB}" type="slidenum">
              <a:rPr lang="en-US" smtClean="0"/>
              <a:t>22</a:t>
            </a:fld>
            <a:endParaRPr lang="en-US"/>
          </a:p>
        </p:txBody>
      </p:sp>
    </p:spTree>
    <p:extLst>
      <p:ext uri="{BB962C8B-B14F-4D97-AF65-F5344CB8AC3E}">
        <p14:creationId xmlns:p14="http://schemas.microsoft.com/office/powerpoint/2010/main" val="1105651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5</a:t>
            </a:r>
            <a:r>
              <a:rPr lang="en-US" baseline="30000" dirty="0" smtClean="0"/>
              <a:t>th</a:t>
            </a:r>
            <a:r>
              <a:rPr lang="en-US" dirty="0" smtClean="0"/>
              <a:t> grade</a:t>
            </a:r>
            <a:r>
              <a:rPr lang="en-US" baseline="0" dirty="0" smtClean="0"/>
              <a:t> </a:t>
            </a:r>
            <a:r>
              <a:rPr lang="en-US" dirty="0" smtClean="0"/>
              <a:t>example.</a:t>
            </a:r>
            <a:r>
              <a:rPr lang="en-US" baseline="0" dirty="0" smtClean="0"/>
              <a:t> </a:t>
            </a:r>
            <a:r>
              <a:rPr lang="en-US" dirty="0" smtClean="0"/>
              <a:t> Part B asks students to determine which set of words in the text best gives</a:t>
            </a:r>
            <a:r>
              <a:rPr lang="en-US" baseline="0" dirty="0" smtClean="0"/>
              <a:t> context for the meaning of </a:t>
            </a:r>
            <a:r>
              <a:rPr lang="en-US" i="1" baseline="0" dirty="0" smtClean="0"/>
              <a:t>circulate, </a:t>
            </a:r>
            <a:r>
              <a:rPr lang="en-US" baseline="0" dirty="0" smtClean="0"/>
              <a:t>again illustrating the standards’ emphasis on use of textual evidence. </a:t>
            </a:r>
          </a:p>
          <a:p>
            <a:endParaRPr lang="en-US" baseline="0" dirty="0" smtClean="0"/>
          </a:p>
          <a:p>
            <a:r>
              <a:rPr lang="en-US" baseline="0" dirty="0" smtClean="0"/>
              <a:t>Note that in part B, the vocabulary test questions is meant to ensure that students are rewarded </a:t>
            </a:r>
            <a:r>
              <a:rPr lang="en-US" b="1" baseline="0" dirty="0" smtClean="0"/>
              <a:t>less</a:t>
            </a:r>
            <a:r>
              <a:rPr lang="en-US" baseline="0" dirty="0" smtClean="0"/>
              <a:t> for their prior knowledge and </a:t>
            </a:r>
            <a:r>
              <a:rPr lang="en-US" b="1" baseline="0" dirty="0" smtClean="0"/>
              <a:t>more</a:t>
            </a:r>
            <a:r>
              <a:rPr lang="en-US" baseline="0" dirty="0" smtClean="0"/>
              <a:t> for their use of context—and evidence presented within the text. </a:t>
            </a:r>
          </a:p>
        </p:txBody>
      </p:sp>
      <p:sp>
        <p:nvSpPr>
          <p:cNvPr id="4" name="Slide Number Placeholder 3"/>
          <p:cNvSpPr>
            <a:spLocks noGrp="1"/>
          </p:cNvSpPr>
          <p:nvPr>
            <p:ph type="sldNum" sz="quarter" idx="10"/>
          </p:nvPr>
        </p:nvSpPr>
        <p:spPr/>
        <p:txBody>
          <a:bodyPr/>
          <a:lstStyle/>
          <a:p>
            <a:fld id="{E1515BAC-77F6-7142-92A4-EFBDA72D0BEB}" type="slidenum">
              <a:rPr lang="en-US" smtClean="0"/>
              <a:t>23</a:t>
            </a:fld>
            <a:endParaRPr lang="en-US"/>
          </a:p>
        </p:txBody>
      </p:sp>
    </p:spTree>
    <p:extLst>
      <p:ext uri="{BB962C8B-B14F-4D97-AF65-F5344CB8AC3E}">
        <p14:creationId xmlns:p14="http://schemas.microsoft.com/office/powerpoint/2010/main" val="4099979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Lastly, there’s a grade 9 example with part A and B. In part A, students need to analyze and figure out the claim (in this case, the theme) made by the text, and in part B, students are asked to identify two details (or pieces of evidence) that support their claim in part A. </a:t>
            </a:r>
          </a:p>
        </p:txBody>
      </p:sp>
      <p:sp>
        <p:nvSpPr>
          <p:cNvPr id="4" name="Slide Number Placeholder 3"/>
          <p:cNvSpPr>
            <a:spLocks noGrp="1"/>
          </p:cNvSpPr>
          <p:nvPr>
            <p:ph type="sldNum" sz="quarter" idx="10"/>
          </p:nvPr>
        </p:nvSpPr>
        <p:spPr/>
        <p:txBody>
          <a:bodyPr/>
          <a:lstStyle/>
          <a:p>
            <a:fld id="{E1515BAC-77F6-7142-92A4-EFBDA72D0BEB}" type="slidenum">
              <a:rPr lang="en-US" smtClean="0"/>
              <a:t>24</a:t>
            </a:fld>
            <a:endParaRPr lang="en-US"/>
          </a:p>
        </p:txBody>
      </p:sp>
    </p:spTree>
    <p:extLst>
      <p:ext uri="{BB962C8B-B14F-4D97-AF65-F5344CB8AC3E}">
        <p14:creationId xmlns:p14="http://schemas.microsoft.com/office/powerpoint/2010/main" val="2790404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briefly</a:t>
            </a:r>
            <a:r>
              <a:rPr lang="en-US" baseline="0" dirty="0" smtClean="0"/>
              <a:t> look at what this means for student writing. </a:t>
            </a:r>
          </a:p>
          <a:p>
            <a:r>
              <a:rPr lang="en-US" baseline="0" dirty="0" smtClean="0"/>
              <a:t>Anchor standard 1 for grades 6-12 states: “Write arguments to support claims in an analysis of substantive topics or texts, using valid reasoning and relevant and sufficient evidence.” </a:t>
            </a:r>
          </a:p>
          <a:p>
            <a:r>
              <a:rPr lang="en-US" baseline="0" dirty="0" smtClean="0"/>
              <a:t>What does this mean?</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25</a:t>
            </a:fld>
            <a:endParaRPr lang="en-US"/>
          </a:p>
        </p:txBody>
      </p:sp>
    </p:spTree>
    <p:extLst>
      <p:ext uri="{BB962C8B-B14F-4D97-AF65-F5344CB8AC3E}">
        <p14:creationId xmlns:p14="http://schemas.microsoft.com/office/powerpoint/2010/main" val="1784341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can translate that standard as the following: “Argumentative writing analyzes complex texts to support a thesis in an organized way using relevant evidence and sufficient reasoning. Let’s take a look at a couple of examples.</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26</a:t>
            </a:fld>
            <a:endParaRPr lang="en-US"/>
          </a:p>
        </p:txBody>
      </p:sp>
    </p:spTree>
    <p:extLst>
      <p:ext uri="{BB962C8B-B14F-4D97-AF65-F5344CB8AC3E}">
        <p14:creationId xmlns:p14="http://schemas.microsoft.com/office/powerpoint/2010/main" val="2266591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Here is a pair of brief constructed-response questions at the 9</a:t>
            </a:r>
            <a:r>
              <a:rPr lang="en-US" baseline="30000" dirty="0" smtClean="0"/>
              <a:t>th</a:t>
            </a:r>
            <a:r>
              <a:rPr lang="en-US" baseline="0" dirty="0" smtClean="0"/>
              <a:t> grade level</a:t>
            </a:r>
          </a:p>
          <a:p>
            <a:pPr defTabSz="928299">
              <a:defRPr/>
            </a:pPr>
            <a:endParaRPr lang="en-US" baseline="0" dirty="0" smtClean="0"/>
          </a:p>
          <a:p>
            <a:pPr defTabSz="928299">
              <a:defRPr/>
            </a:pPr>
            <a:r>
              <a:rPr lang="en-US" baseline="0" dirty="0" smtClean="0"/>
              <a:t>On the left side, is a pretty common type of task students are used to responding to– it asks them to take a side of an issue and more often then not, use information from outside the text as evidence.  </a:t>
            </a:r>
          </a:p>
          <a:p>
            <a:pPr defTabSz="928299">
              <a:defRPr/>
            </a:pPr>
            <a:endParaRPr lang="en-US" baseline="0" dirty="0" smtClean="0"/>
          </a:p>
          <a:p>
            <a:pPr defTabSz="928299">
              <a:defRPr/>
            </a:pPr>
            <a:r>
              <a:rPr lang="en-US" baseline="0" dirty="0" smtClean="0"/>
              <a:t>In the CCSS-aligned item, student will be asked to show their understanding of the text by analyzing the author’s ideas—staying inside the text. </a:t>
            </a:r>
          </a:p>
          <a:p>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27</a:t>
            </a:fld>
            <a:endParaRPr lang="en-US"/>
          </a:p>
        </p:txBody>
      </p:sp>
    </p:spTree>
    <p:extLst>
      <p:ext uri="{BB962C8B-B14F-4D97-AF65-F5344CB8AC3E}">
        <p14:creationId xmlns:p14="http://schemas.microsoft.com/office/powerpoint/2010/main" val="1377006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Again, here’s</a:t>
            </a:r>
            <a:r>
              <a:rPr lang="en-US" baseline="0" dirty="0" smtClean="0"/>
              <a:t> another example in grade 11. With the common core,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writing to sources, students analyze texts, make claims or inferences, and draw on the text itself for evidence. When students are given rich, complex texts, they can write rich essays that better exemplify the kind of writing needed for college and careers, requiring use of textual evidence and thus leveling the playing field.  The CCSS-aligned item requires students to closely examine what Jefferson is saying and make significant claims about the text.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don’t want to leave out science– the last topic of the day-- </a:t>
            </a:r>
            <a:endParaRPr lang="en-US" dirty="0" smtClean="0"/>
          </a:p>
        </p:txBody>
      </p:sp>
      <p:sp>
        <p:nvSpPr>
          <p:cNvPr id="4" name="Slide Number Placeholder 3"/>
          <p:cNvSpPr>
            <a:spLocks noGrp="1"/>
          </p:cNvSpPr>
          <p:nvPr>
            <p:ph type="sldNum" sz="quarter" idx="10"/>
          </p:nvPr>
        </p:nvSpPr>
        <p:spPr/>
        <p:txBody>
          <a:bodyPr/>
          <a:lstStyle/>
          <a:p>
            <a:fld id="{E1515BAC-77F6-7142-92A4-EFBDA72D0BEB}" type="slidenum">
              <a:rPr lang="en-US" smtClean="0"/>
              <a:t>28</a:t>
            </a:fld>
            <a:endParaRPr lang="en-US"/>
          </a:p>
        </p:txBody>
      </p:sp>
    </p:spTree>
    <p:extLst>
      <p:ext uri="{BB962C8B-B14F-4D97-AF65-F5344CB8AC3E}">
        <p14:creationId xmlns:p14="http://schemas.microsoft.com/office/powerpoint/2010/main" val="3392100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don’t want to leave out science– this is our last topic of the day– and here’s how this practice– engaging in argument from evidence is described in the NRC K-12 science framework.  Let’s take a moment and see how this practice plays out with a science task.</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29</a:t>
            </a:fld>
            <a:endParaRPr lang="en-US"/>
          </a:p>
        </p:txBody>
      </p:sp>
    </p:spTree>
    <p:extLst>
      <p:ext uri="{BB962C8B-B14F-4D97-AF65-F5344CB8AC3E}">
        <p14:creationId xmlns:p14="http://schemas.microsoft.com/office/powerpoint/2010/main" val="311427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Specifically,</a:t>
            </a:r>
            <a:r>
              <a:rPr lang="en-US" baseline="0" dirty="0" smtClean="0"/>
              <a:t> these pages stood out:</a:t>
            </a:r>
          </a:p>
          <a:p>
            <a:r>
              <a:rPr lang="en-US" baseline="0" dirty="0" smtClean="0"/>
              <a:t>  page 7 of ELA/Literacy Standards where they talk about the “portrait of students” and describe a set of student “capacities”</a:t>
            </a:r>
          </a:p>
          <a:p>
            <a:r>
              <a:rPr lang="en-US" baseline="0" dirty="0" smtClean="0"/>
              <a:t>  pages 6-8 of the math standards, where they discuss the meanings behind each of the 8 mathematical practices.</a:t>
            </a:r>
          </a:p>
          <a:p>
            <a:r>
              <a:rPr lang="en-US" baseline="0" dirty="0" smtClean="0"/>
              <a:t> and chapter 3 of the Science Framework where they discuss the 8 science and engineering practices.</a:t>
            </a:r>
          </a:p>
          <a:p>
            <a:endParaRPr lang="en-US" baseline="0" dirty="0" smtClean="0"/>
          </a:p>
          <a:p>
            <a:r>
              <a:rPr lang="en-US" baseline="0" dirty="0" smtClean="0"/>
              <a:t>Three things stood out for me.</a:t>
            </a:r>
          </a:p>
          <a:p>
            <a:r>
              <a:rPr lang="en-US" baseline="0" dirty="0" smtClean="0"/>
              <a:t>	(1) the readable of these pages and how it </a:t>
            </a:r>
            <a:r>
              <a:rPr lang="en-US" b="1" baseline="0" dirty="0" smtClean="0"/>
              <a:t>visualized what college and career ready students </a:t>
            </a:r>
            <a:r>
              <a:rPr lang="en-US" baseline="0" dirty="0" smtClean="0"/>
              <a:t>would look like in the classroom.</a:t>
            </a:r>
          </a:p>
          <a:p>
            <a:r>
              <a:rPr lang="en-US" baseline="0" dirty="0" smtClean="0"/>
              <a:t>	(2) there are shared words (or terminology) across these standards as well as the common language of </a:t>
            </a:r>
            <a:r>
              <a:rPr lang="en-US" b="1" baseline="0" dirty="0" smtClean="0"/>
              <a:t>student practices </a:t>
            </a:r>
            <a:r>
              <a:rPr lang="en-US" b="0" baseline="0" dirty="0" smtClean="0"/>
              <a:t>in each of the disciplines. </a:t>
            </a:r>
          </a:p>
          <a:p>
            <a:r>
              <a:rPr lang="en-US" b="0" baseline="0" dirty="0" smtClean="0"/>
              <a:t>	(3) these practices are </a:t>
            </a:r>
            <a:r>
              <a:rPr lang="en-US" b="1" baseline="0" dirty="0" smtClean="0"/>
              <a:t>LANGUAGE intensive</a:t>
            </a:r>
            <a:r>
              <a:rPr lang="en-US" b="0" baseline="0" dirty="0" smtClean="0"/>
              <a:t>. Especially in our work with ELLs, we recognized this is a great window of opportunity to focus on how language and literacy development goes hand in hand in supporting disciplinary learning.</a:t>
            </a:r>
            <a:endParaRPr lang="en-US" baseline="0" dirty="0" smtClean="0"/>
          </a:p>
          <a:p>
            <a:endParaRPr lang="en-US" baseline="0" dirty="0" smtClean="0"/>
          </a:p>
          <a:p>
            <a:r>
              <a:rPr lang="en-US" baseline="0" dirty="0" smtClean="0"/>
              <a:t>3. These practices do NOT stand alone– that is, they work simultaneous with the content standards. It’s not just about </a:t>
            </a:r>
            <a:r>
              <a:rPr lang="en-US" b="1" baseline="0" dirty="0" smtClean="0"/>
              <a:t>WHAT</a:t>
            </a:r>
            <a:r>
              <a:rPr lang="en-US" b="0" baseline="0" dirty="0" smtClean="0"/>
              <a:t> students know, but </a:t>
            </a:r>
            <a:r>
              <a:rPr lang="en-US" b="1" baseline="0" dirty="0" smtClean="0"/>
              <a:t>HOW </a:t>
            </a:r>
            <a:r>
              <a:rPr lang="en-US" b="0" baseline="0" dirty="0" smtClean="0"/>
              <a:t>they can demonstrate their knowledge.  And the only way students can </a:t>
            </a:r>
            <a:r>
              <a:rPr lang="en-US" b="1" baseline="0" dirty="0" smtClean="0"/>
              <a:t>SHOW </a:t>
            </a:r>
            <a:r>
              <a:rPr lang="en-US" b="0" baseline="0" dirty="0" smtClean="0"/>
              <a:t>what they they know is through </a:t>
            </a:r>
            <a:r>
              <a:rPr lang="en-US" b="1" baseline="0" dirty="0" smtClean="0"/>
              <a:t>LANGUAGE </a:t>
            </a:r>
            <a:r>
              <a:rPr lang="en-US" b="0" baseline="0" dirty="0" smtClean="0"/>
              <a:t>practices.</a:t>
            </a:r>
            <a:endParaRPr lang="en-US" baseline="0" dirty="0" smtClean="0"/>
          </a:p>
        </p:txBody>
      </p:sp>
      <p:sp>
        <p:nvSpPr>
          <p:cNvPr id="4" name="Slide Number Placeholder 3"/>
          <p:cNvSpPr>
            <a:spLocks noGrp="1"/>
          </p:cNvSpPr>
          <p:nvPr>
            <p:ph type="sldNum" sz="quarter" idx="10"/>
          </p:nvPr>
        </p:nvSpPr>
        <p:spPr/>
        <p:txBody>
          <a:bodyPr/>
          <a:lstStyle/>
          <a:p>
            <a:fld id="{E1515BAC-77F6-7142-92A4-EFBDA72D0BEB}" type="slidenum">
              <a:rPr lang="en-US" smtClean="0"/>
              <a:t>3</a:t>
            </a:fld>
            <a:endParaRPr lang="en-US"/>
          </a:p>
        </p:txBody>
      </p:sp>
    </p:spTree>
    <p:extLst>
      <p:ext uri="{BB962C8B-B14F-4D97-AF65-F5344CB8AC3E}">
        <p14:creationId xmlns:p14="http://schemas.microsoft.com/office/powerpoint/2010/main" val="545421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an example of a science task for middle school students. Turn to the last page with task in your handout. </a:t>
            </a:r>
          </a:p>
          <a:p>
            <a:endParaRPr lang="en-US" sz="1200" baseline="0" dirty="0" smtClean="0"/>
          </a:p>
          <a:p>
            <a:r>
              <a:rPr lang="en-US" sz="1200" dirty="0" smtClean="0"/>
              <a:t>Alex and Beatrice are studying the physical and chemical properties of water. Alex thinks diagram A is the correct representation of heating ice to steam.  Beatrice thinks diagram B is the correct representation.</a:t>
            </a:r>
          </a:p>
          <a:p>
            <a:pPr marL="342900" indent="-342900">
              <a:buAutoNum type="arabicPeriod"/>
            </a:pPr>
            <a:r>
              <a:rPr lang="en-US" sz="1200" dirty="0" smtClean="0"/>
              <a:t>Why does Alex think he is correct?</a:t>
            </a:r>
          </a:p>
          <a:p>
            <a:pPr marL="342900" indent="-342900">
              <a:buAutoNum type="arabicPeriod"/>
            </a:pPr>
            <a:r>
              <a:rPr lang="en-US" sz="1200" dirty="0" smtClean="0"/>
              <a:t>Why does Beatrice think she is correct? </a:t>
            </a:r>
          </a:p>
          <a:p>
            <a:endParaRPr lang="en-US" baseline="0" dirty="0" smtClean="0"/>
          </a:p>
        </p:txBody>
      </p:sp>
      <p:sp>
        <p:nvSpPr>
          <p:cNvPr id="4" name="Slide Number Placeholder 3"/>
          <p:cNvSpPr>
            <a:spLocks noGrp="1"/>
          </p:cNvSpPr>
          <p:nvPr>
            <p:ph type="sldNum" sz="quarter" idx="10"/>
          </p:nvPr>
        </p:nvSpPr>
        <p:spPr/>
        <p:txBody>
          <a:bodyPr/>
          <a:lstStyle/>
          <a:p>
            <a:fld id="{E1515BAC-77F6-7142-92A4-EFBDA72D0BEB}" type="slidenum">
              <a:rPr lang="en-US" smtClean="0"/>
              <a:t>30</a:t>
            </a:fld>
            <a:endParaRPr lang="en-US"/>
          </a:p>
        </p:txBody>
      </p:sp>
    </p:spTree>
    <p:extLst>
      <p:ext uri="{BB962C8B-B14F-4D97-AF65-F5344CB8AC3E}">
        <p14:creationId xmlns:p14="http://schemas.microsoft.com/office/powerpoint/2010/main" val="187195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back,</a:t>
            </a:r>
            <a:r>
              <a:rPr lang="en-US" baseline="0" dirty="0" smtClean="0"/>
              <a:t> I’ve provided some examples of evidence that may be helpful in formulating your argument.</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31</a:t>
            </a:fld>
            <a:endParaRPr lang="en-US"/>
          </a:p>
        </p:txBody>
      </p:sp>
    </p:spTree>
    <p:extLst>
      <p:ext uri="{BB962C8B-B14F-4D97-AF65-F5344CB8AC3E}">
        <p14:creationId xmlns:p14="http://schemas.microsoft.com/office/powerpoint/2010/main" val="3980906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challenges do you anticipate your STUDENTS will have in the practice of argumentation and reasoning from evidence? DISCUSS with your colleagues</a:t>
            </a:r>
            <a:r>
              <a:rPr lang="en-US" baseline="0" dirty="0" smtClean="0"/>
              <a:t> and we’ll come back to share out.</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32</a:t>
            </a:fld>
            <a:endParaRPr lang="en-US"/>
          </a:p>
        </p:txBody>
      </p:sp>
    </p:spTree>
    <p:extLst>
      <p:ext uri="{BB962C8B-B14F-4D97-AF65-F5344CB8AC3E}">
        <p14:creationId xmlns:p14="http://schemas.microsoft.com/office/powerpoint/2010/main" val="526789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33</a:t>
            </a:fld>
            <a:endParaRPr lang="en-US"/>
          </a:p>
        </p:txBody>
      </p:sp>
    </p:spTree>
    <p:extLst>
      <p:ext uri="{BB962C8B-B14F-4D97-AF65-F5344CB8AC3E}">
        <p14:creationId xmlns:p14="http://schemas.microsoft.com/office/powerpoint/2010/main" val="2929090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a moment and share your thoughts on this question with your colleague--</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34</a:t>
            </a:fld>
            <a:endParaRPr lang="en-US"/>
          </a:p>
        </p:txBody>
      </p:sp>
    </p:spTree>
    <p:extLst>
      <p:ext uri="{BB962C8B-B14F-4D97-AF65-F5344CB8AC3E}">
        <p14:creationId xmlns:p14="http://schemas.microsoft.com/office/powerpoint/2010/main" val="1615594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35</a:t>
            </a:fld>
            <a:endParaRPr lang="en-US"/>
          </a:p>
        </p:txBody>
      </p:sp>
    </p:spTree>
    <p:extLst>
      <p:ext uri="{BB962C8B-B14F-4D97-AF65-F5344CB8AC3E}">
        <p14:creationId xmlns:p14="http://schemas.microsoft.com/office/powerpoint/2010/main" val="4697980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Number one, is to build a culture of citing evidence in the classroom when you write and speak about texts.</a:t>
            </a:r>
          </a:p>
          <a:p>
            <a:r>
              <a:rPr lang="en-US" sz="1200" b="0" i="0" u="none" strike="noStrike" kern="1200" baseline="0" dirty="0" smtClean="0">
                <a:solidFill>
                  <a:schemeClr val="tx1"/>
                </a:solidFill>
                <a:latin typeface="+mn-lt"/>
                <a:ea typeface="+mn-ea"/>
                <a:cs typeface="+mn-cs"/>
              </a:rPr>
              <a:t>“Where’s the evidence in the text for your answer? </a:t>
            </a:r>
          </a:p>
          <a:p>
            <a:endParaRPr lang="en-US" dirty="0" smtClean="0"/>
          </a:p>
          <a:p>
            <a:r>
              <a:rPr lang="en-US" dirty="0" smtClean="0"/>
              <a:t>Number</a:t>
            </a:r>
            <a:r>
              <a:rPr lang="en-US" baseline="0" dirty="0" smtClean="0"/>
              <a:t> two, What are students asked to do?  Are the task they are doing worthy? Are they wrestling with authentic, complex texts?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36</a:t>
            </a:fld>
            <a:endParaRPr lang="en-US"/>
          </a:p>
        </p:txBody>
      </p:sp>
    </p:spTree>
    <p:extLst>
      <p:ext uri="{BB962C8B-B14F-4D97-AF65-F5344CB8AC3E}">
        <p14:creationId xmlns:p14="http://schemas.microsoft.com/office/powerpoint/2010/main" val="31542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initially, I just listed the practices in columns and in red, noticed the common language and theme of argumentation, reasoning with evidence.</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4</a:t>
            </a:fld>
            <a:endParaRPr lang="en-US"/>
          </a:p>
        </p:txBody>
      </p:sp>
    </p:spTree>
    <p:extLst>
      <p:ext uri="{BB962C8B-B14F-4D97-AF65-F5344CB8AC3E}">
        <p14:creationId xmlns:p14="http://schemas.microsoft.com/office/powerpoint/2010/main" val="25238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I look closely at the reading and writing</a:t>
            </a:r>
            <a:r>
              <a:rPr lang="en-US" baseline="0" dirty="0" smtClean="0"/>
              <a:t> standard for literacy in history/SS, science, and technical subjects for grades 6-12. In blue, are additional language practices– many of which are focused around the analysis, and evaluation of evidence as well as understanding the claims made by the source or author.</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5</a:t>
            </a:fld>
            <a:endParaRPr lang="en-US"/>
          </a:p>
        </p:txBody>
      </p:sp>
    </p:spTree>
    <p:extLst>
      <p:ext uri="{BB962C8B-B14F-4D97-AF65-F5344CB8AC3E}">
        <p14:creationId xmlns:p14="http://schemas.microsoft.com/office/powerpoint/2010/main" val="392548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in the writing standards,</a:t>
            </a:r>
            <a:r>
              <a:rPr lang="en-US" baseline="0" dirty="0" smtClean="0"/>
              <a:t> there is a big focus on arguments, sources, and evidence.</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6</a:t>
            </a:fld>
            <a:endParaRPr lang="en-US"/>
          </a:p>
        </p:txBody>
      </p:sp>
    </p:spTree>
    <p:extLst>
      <p:ext uri="{BB962C8B-B14F-4D97-AF65-F5344CB8AC3E}">
        <p14:creationId xmlns:p14="http://schemas.microsoft.com/office/powerpoint/2010/main" val="358639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So</a:t>
            </a:r>
            <a:r>
              <a:rPr lang="en-US" b="0" baseline="0" dirty="0" smtClean="0"/>
              <a:t> I took all of these pieces of information and created this Venn Diagram– which you have as one of your handouts. </a:t>
            </a:r>
            <a:endParaRPr lang="en-US" b="0" dirty="0" smtClean="0"/>
          </a:p>
          <a:p>
            <a:r>
              <a:rPr lang="en-US" b="1" dirty="0" smtClean="0"/>
              <a:t>ACTIVITY 1:</a:t>
            </a:r>
          </a:p>
          <a:p>
            <a:r>
              <a:rPr lang="en-US" dirty="0" smtClean="0"/>
              <a:t>Before I talk</a:t>
            </a:r>
            <a:r>
              <a:rPr lang="en-US" baseline="0" dirty="0" smtClean="0"/>
              <a:t> more about this– find a partner either from your school, or a colleague from another school. Introduce yourself if you don’t know each other already- and come up with.. [CHANGE slide]</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1515BAC-77F6-7142-92A4-EFBDA72D0BEB}" type="slidenum">
              <a:rPr lang="en-US" smtClean="0"/>
              <a:t>7</a:t>
            </a:fld>
            <a:endParaRPr lang="en-US"/>
          </a:p>
        </p:txBody>
      </p:sp>
    </p:spTree>
    <p:extLst>
      <p:ext uri="{BB962C8B-B14F-4D97-AF65-F5344CB8AC3E}">
        <p14:creationId xmlns:p14="http://schemas.microsoft.com/office/powerpoint/2010/main" val="1883705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key takeaway from this graphic (put on notecard)</a:t>
            </a:r>
          </a:p>
          <a:p>
            <a:r>
              <a:rPr lang="en-US" baseline="0" dirty="0" smtClean="0"/>
              <a:t>ONE question you have (put on the other side notecard)</a:t>
            </a:r>
          </a:p>
          <a:p>
            <a:endParaRPr lang="en-US" dirty="0" smtClean="0"/>
          </a:p>
          <a:p>
            <a:r>
              <a:rPr lang="en-US" dirty="0" smtClean="0"/>
              <a:t>Share your takeaways</a:t>
            </a:r>
            <a:r>
              <a:rPr lang="en-US" baseline="0" dirty="0" smtClean="0"/>
              <a:t> and questions with each other.</a:t>
            </a:r>
          </a:p>
          <a:p>
            <a:endParaRPr lang="en-US" dirty="0" smtClean="0"/>
          </a:p>
          <a:p>
            <a:r>
              <a:rPr lang="en-US" dirty="0" smtClean="0"/>
              <a:t>Shared language</a:t>
            </a:r>
          </a:p>
          <a:p>
            <a:r>
              <a:rPr lang="en-US" dirty="0" smtClean="0"/>
              <a:t>Profession</a:t>
            </a:r>
            <a:r>
              <a:rPr lang="en-US" baseline="0" dirty="0" smtClean="0"/>
              <a:t>al learning time at your site and district, and networks</a:t>
            </a:r>
          </a:p>
          <a:p>
            <a:r>
              <a:rPr lang="en-US" baseline="0" dirty="0" smtClean="0"/>
              <a:t>What stands out– language production for students across all content</a:t>
            </a:r>
          </a:p>
          <a:p>
            <a:r>
              <a:rPr lang="en-US" baseline="0" dirty="0" smtClean="0"/>
              <a:t>In this talk, we’re going unpack the center overlap. Of argumentation, reasoning and evidence in complex texts.</a:t>
            </a:r>
          </a:p>
        </p:txBody>
      </p:sp>
      <p:sp>
        <p:nvSpPr>
          <p:cNvPr id="4" name="Slide Number Placeholder 3"/>
          <p:cNvSpPr>
            <a:spLocks noGrp="1"/>
          </p:cNvSpPr>
          <p:nvPr>
            <p:ph type="sldNum" sz="quarter" idx="10"/>
          </p:nvPr>
        </p:nvSpPr>
        <p:spPr/>
        <p:txBody>
          <a:bodyPr/>
          <a:lstStyle/>
          <a:p>
            <a:fld id="{E1515BAC-77F6-7142-92A4-EFBDA72D0BEB}" type="slidenum">
              <a:rPr lang="en-US" smtClean="0"/>
              <a:t>8</a:t>
            </a:fld>
            <a:endParaRPr lang="en-US"/>
          </a:p>
        </p:txBody>
      </p:sp>
    </p:spTree>
    <p:extLst>
      <p:ext uri="{BB962C8B-B14F-4D97-AF65-F5344CB8AC3E}">
        <p14:creationId xmlns:p14="http://schemas.microsoft.com/office/powerpoint/2010/main" val="188370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takeaways</a:t>
            </a:r>
            <a:r>
              <a:rPr lang="en-US" baseline="0" dirty="0" smtClean="0"/>
              <a:t> from this diagram– and this is not all inclusive.</a:t>
            </a:r>
          </a:p>
          <a:p>
            <a:endParaRPr lang="en-US" baseline="0" dirty="0" smtClean="0"/>
          </a:p>
          <a:p>
            <a:pPr marL="228600" indent="-228600">
              <a:buAutoNum type="arabicPeriod"/>
            </a:pPr>
            <a:r>
              <a:rPr lang="en-US" baseline="0" dirty="0" smtClean="0"/>
              <a:t>The practice of argumentation and reasoning from evidence is shared across the disciplines.</a:t>
            </a:r>
          </a:p>
          <a:p>
            <a:pPr marL="228600" indent="-228600">
              <a:buAutoNum type="arabicPeriod"/>
            </a:pPr>
            <a:r>
              <a:rPr lang="en-US" baseline="0" dirty="0" smtClean="0"/>
              <a:t>These practices are </a:t>
            </a:r>
            <a:r>
              <a:rPr lang="en-US" b="1" baseline="0" dirty="0" smtClean="0"/>
              <a:t>LANGUAGE </a:t>
            </a:r>
            <a:r>
              <a:rPr lang="en-US" b="0" baseline="0" dirty="0" smtClean="0"/>
              <a:t>intensive.  This is </a:t>
            </a:r>
            <a:r>
              <a:rPr lang="en-US" b="1" baseline="0" dirty="0" smtClean="0"/>
              <a:t>HOW </a:t>
            </a:r>
            <a:r>
              <a:rPr lang="en-US" b="0" baseline="0" dirty="0" smtClean="0"/>
              <a:t>students show </a:t>
            </a:r>
            <a:r>
              <a:rPr lang="en-US" b="1" baseline="0" dirty="0" smtClean="0"/>
              <a:t>WHAT</a:t>
            </a:r>
            <a:r>
              <a:rPr lang="en-US" b="0" baseline="0" dirty="0" smtClean="0"/>
              <a:t> they know. </a:t>
            </a:r>
            <a:endParaRPr lang="en-US" baseline="0" dirty="0" smtClean="0"/>
          </a:p>
          <a:p>
            <a:pPr marL="228600" indent="-228600">
              <a:buAutoNum type="arabicPeriod"/>
            </a:pPr>
            <a:r>
              <a:rPr lang="en-US" baseline="0" dirty="0" smtClean="0"/>
              <a:t>Other takeaways from this diagram include the potential of collaborations to happen across disciplines. You may want to think about how you want to utilize ELD time as well as the role of the ELD teacher or specialist at your site.  Language development isn’t just relegated to the role of ELLs, or in the ELD block– but ALL students will need to learn these language practices. </a:t>
            </a:r>
          </a:p>
          <a:p>
            <a:pPr marL="228600" indent="-228600">
              <a:buAutoNum type="arabicPeriod"/>
            </a:pPr>
            <a:r>
              <a:rPr lang="en-US" baseline="0" dirty="0" smtClean="0"/>
              <a:t>And lastly, while the language and the terminology is the same, the usages and processes used within each discipline may vary. </a:t>
            </a:r>
          </a:p>
          <a:p>
            <a:pPr marL="228600" indent="-228600">
              <a:buAutoNum type="arabicPeriod"/>
            </a:pPr>
            <a:endParaRPr lang="en-US" dirty="0" smtClean="0"/>
          </a:p>
          <a:p>
            <a:r>
              <a:rPr lang="en-US" dirty="0" smtClean="0"/>
              <a:t>For the</a:t>
            </a:r>
            <a:r>
              <a:rPr lang="en-US" baseline="0" dirty="0" smtClean="0"/>
              <a:t> remainder of the hour, we’re going to go more deeply into these points and I’m hoping by the end of the presentation, you’ll have both the sense of the big picture around argumentation, reasoning and evidence as well as a more nuanced look at what this means in each of the three major disciplines (ELA, Math and Science).  So lets dive in!</a:t>
            </a:r>
            <a:endParaRPr lang="en-US" dirty="0" smtClean="0"/>
          </a:p>
        </p:txBody>
      </p:sp>
      <p:sp>
        <p:nvSpPr>
          <p:cNvPr id="4" name="Slide Number Placeholder 3"/>
          <p:cNvSpPr>
            <a:spLocks noGrp="1"/>
          </p:cNvSpPr>
          <p:nvPr>
            <p:ph type="sldNum" sz="quarter" idx="10"/>
          </p:nvPr>
        </p:nvSpPr>
        <p:spPr/>
        <p:txBody>
          <a:bodyPr/>
          <a:lstStyle/>
          <a:p>
            <a:fld id="{E1515BAC-77F6-7142-92A4-EFBDA72D0BEB}" type="slidenum">
              <a:rPr lang="en-US" smtClean="0"/>
              <a:t>9</a:t>
            </a:fld>
            <a:endParaRPr lang="en-US"/>
          </a:p>
        </p:txBody>
      </p:sp>
    </p:spTree>
    <p:extLst>
      <p:ext uri="{BB962C8B-B14F-4D97-AF65-F5344CB8AC3E}">
        <p14:creationId xmlns:p14="http://schemas.microsoft.com/office/powerpoint/2010/main" val="85068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A3DAB-ECF5-0A43-82C4-D11CE6D25C1E}" type="datetime1">
              <a:rPr lang="en-US" smtClean="0"/>
              <a:t>7/30/14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BAA8-EE98-4640-918A-6C29E24D3D60}" type="slidenum">
              <a:rPr lang="en-US" smtClean="0"/>
              <a:t>‹#›</a:t>
            </a:fld>
            <a:endParaRPr lang="en-US"/>
          </a:p>
        </p:txBody>
      </p:sp>
    </p:spTree>
    <p:extLst>
      <p:ext uri="{BB962C8B-B14F-4D97-AF65-F5344CB8AC3E}">
        <p14:creationId xmlns:p14="http://schemas.microsoft.com/office/powerpoint/2010/main" val="3422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1E3DD-696A-7B4F-B152-AC601CA613BB}" type="datetime1">
              <a:rPr lang="en-US" smtClean="0"/>
              <a:t>7/30/14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BAA8-EE98-4640-918A-6C29E24D3D60}" type="slidenum">
              <a:rPr lang="en-US" smtClean="0"/>
              <a:t>‹#›</a:t>
            </a:fld>
            <a:endParaRPr lang="en-US"/>
          </a:p>
        </p:txBody>
      </p:sp>
    </p:spTree>
    <p:extLst>
      <p:ext uri="{BB962C8B-B14F-4D97-AF65-F5344CB8AC3E}">
        <p14:creationId xmlns:p14="http://schemas.microsoft.com/office/powerpoint/2010/main" val="69306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A7FDB6-E300-4547-84F3-556808BF43B3}" type="datetime1">
              <a:rPr lang="en-US" smtClean="0"/>
              <a:t>7/30/14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BAA8-EE98-4640-918A-6C29E24D3D60}" type="slidenum">
              <a:rPr lang="en-US" smtClean="0"/>
              <a:t>‹#›</a:t>
            </a:fld>
            <a:endParaRPr lang="en-US"/>
          </a:p>
        </p:txBody>
      </p:sp>
    </p:spTree>
    <p:extLst>
      <p:ext uri="{BB962C8B-B14F-4D97-AF65-F5344CB8AC3E}">
        <p14:creationId xmlns:p14="http://schemas.microsoft.com/office/powerpoint/2010/main" val="181880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C29B0-8C29-2C47-BD11-C4E56ECCF726}" type="datetime1">
              <a:rPr lang="en-US" smtClean="0"/>
              <a:t>7/30/14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BAA8-EE98-4640-918A-6C29E24D3D60}" type="slidenum">
              <a:rPr lang="en-US" smtClean="0"/>
              <a:t>‹#›</a:t>
            </a:fld>
            <a:endParaRPr lang="en-US"/>
          </a:p>
        </p:txBody>
      </p:sp>
    </p:spTree>
    <p:extLst>
      <p:ext uri="{BB962C8B-B14F-4D97-AF65-F5344CB8AC3E}">
        <p14:creationId xmlns:p14="http://schemas.microsoft.com/office/powerpoint/2010/main" val="150574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CECE1-A15F-0046-911E-D792E2A9075C}" type="datetime1">
              <a:rPr lang="en-US" smtClean="0"/>
              <a:t>7/30/14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6BAA8-EE98-4640-918A-6C29E24D3D60}" type="slidenum">
              <a:rPr lang="en-US" smtClean="0"/>
              <a:t>‹#›</a:t>
            </a:fld>
            <a:endParaRPr lang="en-US"/>
          </a:p>
        </p:txBody>
      </p:sp>
    </p:spTree>
    <p:extLst>
      <p:ext uri="{BB962C8B-B14F-4D97-AF65-F5344CB8AC3E}">
        <p14:creationId xmlns:p14="http://schemas.microsoft.com/office/powerpoint/2010/main" val="252310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3768CD-93D5-7A40-9800-E708012481BF}" type="datetime1">
              <a:rPr lang="en-US" smtClean="0"/>
              <a:t>7/30/14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6BAA8-EE98-4640-918A-6C29E24D3D60}" type="slidenum">
              <a:rPr lang="en-US" smtClean="0"/>
              <a:t>‹#›</a:t>
            </a:fld>
            <a:endParaRPr lang="en-US"/>
          </a:p>
        </p:txBody>
      </p:sp>
    </p:spTree>
    <p:extLst>
      <p:ext uri="{BB962C8B-B14F-4D97-AF65-F5344CB8AC3E}">
        <p14:creationId xmlns:p14="http://schemas.microsoft.com/office/powerpoint/2010/main" val="265684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32B5BA-7128-F844-BA94-D50C540B0B92}" type="datetime1">
              <a:rPr lang="en-US" smtClean="0"/>
              <a:t>7/30/14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6BAA8-EE98-4640-918A-6C29E24D3D60}" type="slidenum">
              <a:rPr lang="en-US" smtClean="0"/>
              <a:t>‹#›</a:t>
            </a:fld>
            <a:endParaRPr lang="en-US"/>
          </a:p>
        </p:txBody>
      </p:sp>
    </p:spTree>
    <p:extLst>
      <p:ext uri="{BB962C8B-B14F-4D97-AF65-F5344CB8AC3E}">
        <p14:creationId xmlns:p14="http://schemas.microsoft.com/office/powerpoint/2010/main" val="105654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ECD323-AC75-7745-AD0C-07A67D179A58}" type="datetime1">
              <a:rPr lang="en-US" smtClean="0"/>
              <a:t>7/30/14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6BAA8-EE98-4640-918A-6C29E24D3D60}" type="slidenum">
              <a:rPr lang="en-US" smtClean="0"/>
              <a:t>‹#›</a:t>
            </a:fld>
            <a:endParaRPr lang="en-US"/>
          </a:p>
        </p:txBody>
      </p:sp>
    </p:spTree>
    <p:extLst>
      <p:ext uri="{BB962C8B-B14F-4D97-AF65-F5344CB8AC3E}">
        <p14:creationId xmlns:p14="http://schemas.microsoft.com/office/powerpoint/2010/main" val="2772030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4CD17-A136-BF45-95FB-D67A88FB8497}" type="datetime1">
              <a:rPr lang="en-US" smtClean="0"/>
              <a:t>7/30/14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6BAA8-EE98-4640-918A-6C29E24D3D60}" type="slidenum">
              <a:rPr lang="en-US" smtClean="0"/>
              <a:t>‹#›</a:t>
            </a:fld>
            <a:endParaRPr lang="en-US"/>
          </a:p>
        </p:txBody>
      </p:sp>
    </p:spTree>
    <p:extLst>
      <p:ext uri="{BB962C8B-B14F-4D97-AF65-F5344CB8AC3E}">
        <p14:creationId xmlns:p14="http://schemas.microsoft.com/office/powerpoint/2010/main" val="227416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373C3C-5712-D245-B8F8-7DC7FD12CF86}" type="datetime1">
              <a:rPr lang="en-US" smtClean="0"/>
              <a:t>7/30/14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6BAA8-EE98-4640-918A-6C29E24D3D60}" type="slidenum">
              <a:rPr lang="en-US" smtClean="0"/>
              <a:t>‹#›</a:t>
            </a:fld>
            <a:endParaRPr lang="en-US"/>
          </a:p>
        </p:txBody>
      </p:sp>
    </p:spTree>
    <p:extLst>
      <p:ext uri="{BB962C8B-B14F-4D97-AF65-F5344CB8AC3E}">
        <p14:creationId xmlns:p14="http://schemas.microsoft.com/office/powerpoint/2010/main" val="135014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7B1BA-42A4-6640-8070-109A7699E789}" type="datetime1">
              <a:rPr lang="en-US" smtClean="0"/>
              <a:t>7/30/14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6BAA8-EE98-4640-918A-6C29E24D3D60}" type="slidenum">
              <a:rPr lang="en-US" smtClean="0"/>
              <a:t>‹#›</a:t>
            </a:fld>
            <a:endParaRPr lang="en-US"/>
          </a:p>
        </p:txBody>
      </p:sp>
    </p:spTree>
    <p:extLst>
      <p:ext uri="{BB962C8B-B14F-4D97-AF65-F5344CB8AC3E}">
        <p14:creationId xmlns:p14="http://schemas.microsoft.com/office/powerpoint/2010/main" val="2903565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C98E5-F45C-B344-81C0-7F3E331BB796}" type="datetime1">
              <a:rPr lang="en-US" smtClean="0"/>
              <a:t>7/30/14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6BAA8-EE98-4640-918A-6C29E24D3D60}" type="slidenum">
              <a:rPr lang="en-US" smtClean="0"/>
              <a:t>‹#›</a:t>
            </a:fld>
            <a:endParaRPr lang="en-US"/>
          </a:p>
        </p:txBody>
      </p:sp>
    </p:spTree>
    <p:extLst>
      <p:ext uri="{BB962C8B-B14F-4D97-AF65-F5344CB8AC3E}">
        <p14:creationId xmlns:p14="http://schemas.microsoft.com/office/powerpoint/2010/main" val="1558051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cheuk@stanford.edu" TargetMode="External"/><Relationship Id="rId4" Type="http://schemas.openxmlformats.org/officeDocument/2006/relationships/image" Target="../media/image1.jpg"/><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vimeo.com/6620177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illustrativemathematics.org/MP3" TargetMode="External"/><Relationship Id="rId3" Type="http://schemas.openxmlformats.org/officeDocument/2006/relationships/hyperlink" Target="http://www.insidemathematics.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tandardstoolkit.dpsk12.org/2-literacy/2h-academic-types-of-writing-and-writing-from-evidence/" TargetMode="External"/><Relationship Id="rId4" Type="http://schemas.openxmlformats.org/officeDocument/2006/relationships/hyperlink" Target="http://sheg.stanford.edu/" TargetMode="External"/><Relationship Id="rId1" Type="http://schemas.openxmlformats.org/officeDocument/2006/relationships/slideLayout" Target="../slideLayouts/slideLayout2.xml"/><Relationship Id="rId2" Type="http://schemas.openxmlformats.org/officeDocument/2006/relationships/hyperlink" Target="http://achievethecore.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em.org.uk/rx8r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teracy.dpsnc.net/five-pillars/writing/sentence-frame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eachingchannel.org/videos/using-socratic-seminars-in-classro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4.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2700" y="4696690"/>
            <a:ext cx="6870700" cy="1155700"/>
          </a:xfrm>
        </p:spPr>
        <p:txBody>
          <a:bodyPr>
            <a:normAutofit fontScale="92500" lnSpcReduction="10000"/>
          </a:bodyPr>
          <a:lstStyle/>
          <a:p>
            <a:r>
              <a:rPr lang="en-US" sz="1400" dirty="0" smtClean="0">
                <a:solidFill>
                  <a:schemeClr val="tx1"/>
                </a:solidFill>
              </a:rPr>
              <a:t>LAUSD, July 30, 2014</a:t>
            </a:r>
          </a:p>
          <a:p>
            <a:r>
              <a:rPr lang="en-US" sz="1400" dirty="0" smtClean="0">
                <a:solidFill>
                  <a:schemeClr val="tx1"/>
                </a:solidFill>
              </a:rPr>
              <a:t>Tina Cheuk</a:t>
            </a:r>
          </a:p>
          <a:p>
            <a:r>
              <a:rPr lang="en-US" sz="1400" dirty="0" smtClean="0">
                <a:solidFill>
                  <a:schemeClr val="tx1"/>
                </a:solidFill>
              </a:rPr>
              <a:t>Stanford University, </a:t>
            </a:r>
            <a:r>
              <a:rPr lang="en-US" sz="1400" dirty="0" err="1" smtClean="0">
                <a:solidFill>
                  <a:schemeClr val="tx1"/>
                </a:solidFill>
              </a:rPr>
              <a:t>ell.stanford.edu</a:t>
            </a:r>
            <a:endParaRPr lang="en-US" sz="1400" dirty="0" smtClean="0">
              <a:solidFill>
                <a:schemeClr val="tx1"/>
              </a:solidFill>
            </a:endParaRPr>
          </a:p>
          <a:p>
            <a:r>
              <a:rPr lang="en-US" sz="1400" dirty="0" smtClean="0">
                <a:solidFill>
                  <a:schemeClr val="tx1"/>
                </a:solidFill>
                <a:hlinkClick r:id="rId3"/>
              </a:rPr>
              <a:t>tcheuk@stanford.edu</a:t>
            </a:r>
            <a:endParaRPr lang="en-US" sz="1400" dirty="0" smtClean="0">
              <a:solidFill>
                <a:schemeClr val="tx1"/>
              </a:solidFill>
            </a:endParaRPr>
          </a:p>
          <a:p>
            <a:r>
              <a:rPr lang="en-US" sz="1400" b="1" dirty="0" smtClean="0">
                <a:solidFill>
                  <a:schemeClr val="tx1"/>
                </a:solidFill>
              </a:rPr>
              <a:t>Convergences and Relationships in the New Standards: Argumentation, Reasoning, and Evidence</a:t>
            </a:r>
            <a:endParaRPr lang="en-US" sz="1400" b="1" dirty="0">
              <a:solidFill>
                <a:schemeClr val="tx1"/>
              </a:solidFill>
            </a:endParaRPr>
          </a:p>
        </p:txBody>
      </p:sp>
      <p:pic>
        <p:nvPicPr>
          <p:cNvPr id="4" name="Picture 3" descr="UL_Logo_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65090"/>
            <a:ext cx="9144000" cy="831273"/>
          </a:xfrm>
          <a:prstGeom prst="rect">
            <a:avLst/>
          </a:prstGeom>
        </p:spPr>
      </p:pic>
      <p:pic>
        <p:nvPicPr>
          <p:cNvPr id="6" name="Picture 5" descr="National-Geographic-surfing-dolphins-your-sho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 y="400049"/>
            <a:ext cx="8178800" cy="4238105"/>
          </a:xfrm>
          <a:prstGeom prst="rect">
            <a:avLst/>
          </a:prstGeom>
        </p:spPr>
      </p:pic>
      <p:sp>
        <p:nvSpPr>
          <p:cNvPr id="7" name="TextBox 6"/>
          <p:cNvSpPr txBox="1"/>
          <p:nvPr/>
        </p:nvSpPr>
        <p:spPr>
          <a:xfrm>
            <a:off x="6413500" y="4572000"/>
            <a:ext cx="2413000" cy="276999"/>
          </a:xfrm>
          <a:prstGeom prst="rect">
            <a:avLst/>
          </a:prstGeom>
          <a:noFill/>
        </p:spPr>
        <p:txBody>
          <a:bodyPr wrap="square" rtlCol="0">
            <a:spAutoFit/>
          </a:bodyPr>
          <a:lstStyle/>
          <a:p>
            <a:r>
              <a:rPr lang="en-US" sz="1200" dirty="0" smtClean="0">
                <a:solidFill>
                  <a:schemeClr val="tx1">
                    <a:lumMod val="50000"/>
                    <a:lumOff val="50000"/>
                  </a:schemeClr>
                </a:solidFill>
              </a:rPr>
              <a:t>Sarah Jones, National Geographic</a:t>
            </a:r>
            <a:endParaRPr lang="en-US" sz="1200" dirty="0">
              <a:solidFill>
                <a:schemeClr val="tx1">
                  <a:lumMod val="50000"/>
                  <a:lumOff val="50000"/>
                </a:schemeClr>
              </a:solidFill>
            </a:endParaRPr>
          </a:p>
        </p:txBody>
      </p:sp>
      <p:sp>
        <p:nvSpPr>
          <p:cNvPr id="2" name="Slide Number Placeholder 1"/>
          <p:cNvSpPr>
            <a:spLocks noGrp="1"/>
          </p:cNvSpPr>
          <p:nvPr>
            <p:ph type="sldNum" sz="quarter" idx="12"/>
          </p:nvPr>
        </p:nvSpPr>
        <p:spPr/>
        <p:txBody>
          <a:bodyPr/>
          <a:lstStyle/>
          <a:p>
            <a:fld id="{10F6BAA8-EE98-4640-918A-6C29E24D3D60}" type="slidenum">
              <a:rPr lang="en-US" smtClean="0"/>
              <a:t>1</a:t>
            </a:fld>
            <a:endParaRPr lang="en-US"/>
          </a:p>
        </p:txBody>
      </p:sp>
    </p:spTree>
    <p:extLst>
      <p:ext uri="{BB962C8B-B14F-4D97-AF65-F5344CB8AC3E}">
        <p14:creationId xmlns:p14="http://schemas.microsoft.com/office/powerpoint/2010/main" val="608908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argument?</a:t>
            </a:r>
            <a:endParaRPr lang="en-US" dirty="0"/>
          </a:p>
        </p:txBody>
      </p:sp>
      <p:sp>
        <p:nvSpPr>
          <p:cNvPr id="4" name="TextBox 3"/>
          <p:cNvSpPr txBox="1"/>
          <p:nvPr/>
        </p:nvSpPr>
        <p:spPr>
          <a:xfrm>
            <a:off x="6062137" y="6386900"/>
            <a:ext cx="2641600" cy="276999"/>
          </a:xfrm>
          <a:prstGeom prst="rect">
            <a:avLst/>
          </a:prstGeom>
          <a:noFill/>
        </p:spPr>
        <p:txBody>
          <a:bodyPr wrap="square" rtlCol="0">
            <a:spAutoFit/>
          </a:bodyPr>
          <a:lstStyle/>
          <a:p>
            <a:r>
              <a:rPr lang="en-US" sz="1200" dirty="0" smtClean="0"/>
              <a:t>Task adapted from IDEAS curriculum.</a:t>
            </a:r>
            <a:endParaRPr lang="en-US" sz="1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3719267"/>
              </p:ext>
            </p:extLst>
          </p:nvPr>
        </p:nvGraphicFramePr>
        <p:xfrm>
          <a:off x="457200" y="1600196"/>
          <a:ext cx="8229600" cy="4648204"/>
        </p:xfrm>
        <a:graphic>
          <a:graphicData uri="http://schemas.openxmlformats.org/drawingml/2006/table">
            <a:tbl>
              <a:tblPr firstRow="1" bandRow="1">
                <a:tableStyleId>{5940675A-B579-460E-94D1-54222C63F5DA}</a:tableStyleId>
              </a:tblPr>
              <a:tblGrid>
                <a:gridCol w="3386667"/>
                <a:gridCol w="4842933"/>
              </a:tblGrid>
              <a:tr h="422564">
                <a:tc>
                  <a:txBody>
                    <a:bodyPr/>
                    <a:lstStyle/>
                    <a:p>
                      <a:r>
                        <a:rPr lang="en-US" dirty="0" smtClean="0"/>
                        <a:t>Argument is…</a:t>
                      </a:r>
                      <a:endParaRPr lang="en-US" dirty="0"/>
                    </a:p>
                  </a:txBody>
                  <a:tcPr/>
                </a:tc>
                <a:tc>
                  <a:txBody>
                    <a:bodyPr/>
                    <a:lstStyle/>
                    <a:p>
                      <a:r>
                        <a:rPr lang="en-US" dirty="0" smtClean="0"/>
                        <a:t>Comments:</a:t>
                      </a:r>
                      <a:endParaRPr lang="en-US" dirty="0"/>
                    </a:p>
                  </a:txBody>
                  <a:tcPr/>
                </a:tc>
              </a:tr>
              <a:tr h="422564">
                <a:tc>
                  <a:txBody>
                    <a:bodyPr/>
                    <a:lstStyle/>
                    <a:p>
                      <a:r>
                        <a:rPr lang="en-US" dirty="0" smtClean="0"/>
                        <a:t>   a disagreement.</a:t>
                      </a:r>
                      <a:endParaRPr lang="en-US" dirty="0"/>
                    </a:p>
                  </a:txBody>
                  <a:tcPr/>
                </a:tc>
                <a:tc>
                  <a:txBody>
                    <a:bodyPr/>
                    <a:lstStyle/>
                    <a:p>
                      <a:endParaRPr lang="en-US" dirty="0"/>
                    </a:p>
                  </a:txBody>
                  <a:tcPr/>
                </a:tc>
              </a:tr>
              <a:tr h="422564">
                <a:tc>
                  <a:txBody>
                    <a:bodyPr/>
                    <a:lstStyle/>
                    <a:p>
                      <a:r>
                        <a:rPr lang="en-US" baseline="0" dirty="0" smtClean="0"/>
                        <a:t>   </a:t>
                      </a:r>
                      <a:r>
                        <a:rPr lang="en-US" dirty="0" smtClean="0"/>
                        <a:t>a conflict.</a:t>
                      </a:r>
                      <a:endParaRPr lang="en-US" dirty="0"/>
                    </a:p>
                  </a:txBody>
                  <a:tcPr/>
                </a:tc>
                <a:tc>
                  <a:txBody>
                    <a:bodyPr/>
                    <a:lstStyle/>
                    <a:p>
                      <a:endParaRPr lang="en-US"/>
                    </a:p>
                  </a:txBody>
                  <a:tcPr/>
                </a:tc>
              </a:tr>
              <a:tr h="422564">
                <a:tc>
                  <a:txBody>
                    <a:bodyPr/>
                    <a:lstStyle/>
                    <a:p>
                      <a:r>
                        <a:rPr lang="en-US" baseline="0" dirty="0" smtClean="0"/>
                        <a:t>   </a:t>
                      </a:r>
                      <a:r>
                        <a:rPr lang="en-US" dirty="0" smtClean="0"/>
                        <a:t>a confrontation.</a:t>
                      </a:r>
                      <a:endParaRPr lang="en-US" dirty="0"/>
                    </a:p>
                  </a:txBody>
                  <a:tcPr/>
                </a:tc>
                <a:tc>
                  <a:txBody>
                    <a:bodyPr/>
                    <a:lstStyle/>
                    <a:p>
                      <a:endParaRPr lang="en-US"/>
                    </a:p>
                  </a:txBody>
                  <a:tcPr/>
                </a:tc>
              </a:tr>
              <a:tr h="422564">
                <a:tc>
                  <a:txBody>
                    <a:bodyPr/>
                    <a:lstStyle/>
                    <a:p>
                      <a:r>
                        <a:rPr lang="en-US" baseline="0" dirty="0" smtClean="0"/>
                        <a:t>   </a:t>
                      </a:r>
                      <a:r>
                        <a:rPr lang="en-US" dirty="0" smtClean="0"/>
                        <a:t>an</a:t>
                      </a:r>
                      <a:r>
                        <a:rPr lang="en-US" baseline="0" dirty="0" smtClean="0"/>
                        <a:t> explanation.</a:t>
                      </a:r>
                      <a:endParaRPr lang="en-US" dirty="0"/>
                    </a:p>
                  </a:txBody>
                  <a:tcPr/>
                </a:tc>
                <a:tc>
                  <a:txBody>
                    <a:bodyPr/>
                    <a:lstStyle/>
                    <a:p>
                      <a:endParaRPr lang="en-US"/>
                    </a:p>
                  </a:txBody>
                  <a:tcPr/>
                </a:tc>
              </a:tr>
              <a:tr h="422564">
                <a:tc>
                  <a:txBody>
                    <a:bodyPr/>
                    <a:lstStyle/>
                    <a:p>
                      <a:r>
                        <a:rPr lang="en-US" baseline="0" dirty="0" smtClean="0"/>
                        <a:t>   </a:t>
                      </a:r>
                      <a:r>
                        <a:rPr lang="en-US" dirty="0" smtClean="0"/>
                        <a:t>an understanding.</a:t>
                      </a:r>
                      <a:endParaRPr lang="en-US" dirty="0"/>
                    </a:p>
                  </a:txBody>
                  <a:tcPr/>
                </a:tc>
                <a:tc>
                  <a:txBody>
                    <a:bodyPr/>
                    <a:lstStyle/>
                    <a:p>
                      <a:endParaRPr lang="en-US"/>
                    </a:p>
                  </a:txBody>
                  <a:tcPr/>
                </a:tc>
              </a:tr>
              <a:tr h="422564">
                <a:tc>
                  <a:txBody>
                    <a:bodyPr/>
                    <a:lstStyle/>
                    <a:p>
                      <a:r>
                        <a:rPr lang="en-US" baseline="0" dirty="0" smtClean="0"/>
                        <a:t>   </a:t>
                      </a:r>
                      <a:r>
                        <a:rPr lang="en-US" dirty="0" smtClean="0"/>
                        <a:t>a</a:t>
                      </a:r>
                      <a:r>
                        <a:rPr lang="en-US" baseline="0" dirty="0" smtClean="0"/>
                        <a:t> line of reasoning.</a:t>
                      </a:r>
                      <a:endParaRPr lang="en-US" dirty="0"/>
                    </a:p>
                  </a:txBody>
                  <a:tcPr/>
                </a:tc>
                <a:tc>
                  <a:txBody>
                    <a:bodyPr/>
                    <a:lstStyle/>
                    <a:p>
                      <a:endParaRPr lang="en-US"/>
                    </a:p>
                  </a:txBody>
                  <a:tcPr/>
                </a:tc>
              </a:tr>
              <a:tr h="422564">
                <a:tc>
                  <a:txBody>
                    <a:bodyPr/>
                    <a:lstStyle/>
                    <a:p>
                      <a:r>
                        <a:rPr lang="en-US" baseline="0" dirty="0" smtClean="0"/>
                        <a:t>   </a:t>
                      </a:r>
                      <a:r>
                        <a:rPr lang="en-US" dirty="0" smtClean="0"/>
                        <a:t>a proposition.</a:t>
                      </a:r>
                      <a:endParaRPr lang="en-US" dirty="0"/>
                    </a:p>
                  </a:txBody>
                  <a:tcPr/>
                </a:tc>
                <a:tc>
                  <a:txBody>
                    <a:bodyPr/>
                    <a:lstStyle/>
                    <a:p>
                      <a:endParaRPr lang="en-US"/>
                    </a:p>
                  </a:txBody>
                  <a:tcPr/>
                </a:tc>
              </a:tr>
              <a:tr h="422564">
                <a:tc>
                  <a:txBody>
                    <a:bodyPr/>
                    <a:lstStyle/>
                    <a:p>
                      <a:r>
                        <a:rPr lang="en-US" baseline="0" dirty="0" smtClean="0"/>
                        <a:t>   </a:t>
                      </a:r>
                      <a:r>
                        <a:rPr lang="en-US" dirty="0" smtClean="0"/>
                        <a:t>a</a:t>
                      </a:r>
                      <a:r>
                        <a:rPr lang="en-US" baseline="0" dirty="0" smtClean="0"/>
                        <a:t> negotiation.</a:t>
                      </a:r>
                      <a:endParaRPr lang="en-US" dirty="0"/>
                    </a:p>
                  </a:txBody>
                  <a:tcPr/>
                </a:tc>
                <a:tc>
                  <a:txBody>
                    <a:bodyPr/>
                    <a:lstStyle/>
                    <a:p>
                      <a:endParaRPr lang="en-US" dirty="0"/>
                    </a:p>
                  </a:txBody>
                  <a:tcPr/>
                </a:tc>
              </a:tr>
              <a:tr h="422564">
                <a:tc>
                  <a:txBody>
                    <a:bodyPr/>
                    <a:lstStyle/>
                    <a:p>
                      <a:r>
                        <a:rPr lang="en-US" dirty="0" smtClean="0"/>
                        <a:t>(Other</a:t>
                      </a:r>
                      <a:r>
                        <a:rPr lang="en-US" baseline="0" dirty="0" smtClean="0"/>
                        <a:t> suggestions/thought)</a:t>
                      </a:r>
                      <a:endParaRPr lang="en-US" dirty="0"/>
                    </a:p>
                  </a:txBody>
                  <a:tcPr/>
                </a:tc>
                <a:tc>
                  <a:txBody>
                    <a:bodyPr/>
                    <a:lstStyle/>
                    <a:p>
                      <a:endParaRPr lang="en-US" dirty="0"/>
                    </a:p>
                  </a:txBody>
                  <a:tcPr/>
                </a:tc>
              </a:tr>
              <a:tr h="422564">
                <a:tc>
                  <a:txBody>
                    <a:bodyPr/>
                    <a:lstStyle/>
                    <a:p>
                      <a:endParaRPr lang="en-US" dirty="0"/>
                    </a:p>
                  </a:txBody>
                  <a:tcPr/>
                </a:tc>
                <a:tc>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10F6BAA8-EE98-4640-918A-6C29E24D3D60}" type="slidenum">
              <a:rPr lang="en-US" smtClean="0"/>
              <a:t>10</a:t>
            </a:fld>
            <a:endParaRPr lang="en-US"/>
          </a:p>
        </p:txBody>
      </p:sp>
    </p:spTree>
    <p:extLst>
      <p:ext uri="{BB962C8B-B14F-4D97-AF65-F5344CB8AC3E}">
        <p14:creationId xmlns:p14="http://schemas.microsoft.com/office/powerpoint/2010/main" val="32228837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7-23 at 4.05.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150" y="466819"/>
            <a:ext cx="6026150" cy="5984781"/>
          </a:xfrm>
          <a:prstGeom prst="rect">
            <a:avLst/>
          </a:prstGeom>
        </p:spPr>
      </p:pic>
      <p:sp>
        <p:nvSpPr>
          <p:cNvPr id="5" name="TextBox 4"/>
          <p:cNvSpPr txBox="1"/>
          <p:nvPr/>
        </p:nvSpPr>
        <p:spPr>
          <a:xfrm>
            <a:off x="7010404" y="6350000"/>
            <a:ext cx="1536700" cy="276999"/>
          </a:xfrm>
          <a:prstGeom prst="rect">
            <a:avLst/>
          </a:prstGeom>
          <a:noFill/>
        </p:spPr>
        <p:txBody>
          <a:bodyPr wrap="square" rtlCol="0">
            <a:spAutoFit/>
          </a:bodyPr>
          <a:lstStyle/>
          <a:p>
            <a:r>
              <a:rPr lang="en-US" sz="1200" dirty="0" err="1"/>
              <a:t>v</a:t>
            </a:r>
            <a:r>
              <a:rPr lang="en-US" sz="1200" dirty="0" err="1" smtClean="0"/>
              <a:t>isualthesaurus.com</a:t>
            </a:r>
            <a:endParaRPr lang="en-US" sz="1200" dirty="0"/>
          </a:p>
        </p:txBody>
      </p:sp>
      <p:sp>
        <p:nvSpPr>
          <p:cNvPr id="2" name="Slide Number Placeholder 1"/>
          <p:cNvSpPr>
            <a:spLocks noGrp="1"/>
          </p:cNvSpPr>
          <p:nvPr>
            <p:ph type="sldNum" sz="quarter" idx="12"/>
          </p:nvPr>
        </p:nvSpPr>
        <p:spPr/>
        <p:txBody>
          <a:bodyPr/>
          <a:lstStyle/>
          <a:p>
            <a:fld id="{10F6BAA8-EE98-4640-918A-6C29E24D3D60}" type="slidenum">
              <a:rPr lang="en-US" smtClean="0"/>
              <a:t>11</a:t>
            </a:fld>
            <a:endParaRPr lang="en-US"/>
          </a:p>
        </p:txBody>
      </p:sp>
    </p:spTree>
    <p:extLst>
      <p:ext uri="{BB962C8B-B14F-4D97-AF65-F5344CB8AC3E}">
        <p14:creationId xmlns:p14="http://schemas.microsoft.com/office/powerpoint/2010/main" val="26272555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973138"/>
          </a:xfrm>
        </p:spPr>
        <p:txBody>
          <a:bodyPr/>
          <a:lstStyle/>
          <a:p>
            <a:r>
              <a:rPr lang="en-US" i="1" dirty="0" smtClean="0"/>
              <a:t>Crazy Cakes</a:t>
            </a:r>
            <a:r>
              <a:rPr lang="en-US" dirty="0" smtClean="0"/>
              <a:t> (grade 3)</a:t>
            </a:r>
            <a:endParaRPr lang="en-US" i="1" dirty="0"/>
          </a:p>
        </p:txBody>
      </p:sp>
      <p:sp>
        <p:nvSpPr>
          <p:cNvPr id="3" name="Content Placeholder 2"/>
          <p:cNvSpPr>
            <a:spLocks noGrp="1"/>
          </p:cNvSpPr>
          <p:nvPr>
            <p:ph idx="1"/>
          </p:nvPr>
        </p:nvSpPr>
        <p:spPr>
          <a:xfrm>
            <a:off x="457200" y="5880101"/>
            <a:ext cx="8229600" cy="825500"/>
          </a:xfrm>
        </p:spPr>
        <p:txBody>
          <a:bodyPr>
            <a:normAutofit/>
          </a:bodyPr>
          <a:lstStyle/>
          <a:p>
            <a:pPr marL="0" indent="0">
              <a:buNone/>
            </a:pPr>
            <a:r>
              <a:rPr lang="en-US" sz="1400" dirty="0" smtClean="0"/>
              <a:t>MP3. </a:t>
            </a:r>
            <a:r>
              <a:rPr lang="en-US" sz="1400" i="1" dirty="0" smtClean="0"/>
              <a:t>Construct viable arguments and critique the reasoning of others.</a:t>
            </a:r>
          </a:p>
          <a:p>
            <a:pPr marL="0" indent="0">
              <a:buNone/>
            </a:pPr>
            <a:r>
              <a:rPr lang="en-US" sz="1400" i="1" dirty="0" smtClean="0"/>
              <a:t>3MD5. Recognize area as an attribute of plane figures and understand concepts of area measurement.</a:t>
            </a:r>
          </a:p>
          <a:p>
            <a:pPr marL="0" indent="0">
              <a:buNone/>
            </a:pPr>
            <a:r>
              <a:rPr lang="en-US" sz="1400" i="1" dirty="0" smtClean="0"/>
              <a:t>3MD7. Recognize area as additive.</a:t>
            </a:r>
            <a:endParaRPr lang="en-US" sz="1400" dirty="0"/>
          </a:p>
        </p:txBody>
      </p:sp>
      <p:sp>
        <p:nvSpPr>
          <p:cNvPr id="4" name="TextBox 3"/>
          <p:cNvSpPr txBox="1"/>
          <p:nvPr/>
        </p:nvSpPr>
        <p:spPr>
          <a:xfrm>
            <a:off x="787400" y="1168400"/>
            <a:ext cx="7302500" cy="646331"/>
          </a:xfrm>
          <a:prstGeom prst="rect">
            <a:avLst/>
          </a:prstGeom>
          <a:noFill/>
        </p:spPr>
        <p:txBody>
          <a:bodyPr wrap="square" rtlCol="0">
            <a:spAutoFit/>
          </a:bodyPr>
          <a:lstStyle/>
          <a:p>
            <a:r>
              <a:rPr lang="en-US" dirty="0" smtClean="0"/>
              <a:t>Divide each of the cakes below into two parts with equal area. </a:t>
            </a:r>
          </a:p>
          <a:p>
            <a:r>
              <a:rPr lang="en-US" u="sng" dirty="0" smtClean="0"/>
              <a:t>Be able to explain your reasoning to your partner</a:t>
            </a:r>
            <a:r>
              <a:rPr lang="en-US" dirty="0" smtClean="0"/>
              <a:t>.</a:t>
            </a:r>
            <a:endParaRPr lang="en-US" dirty="0"/>
          </a:p>
        </p:txBody>
      </p:sp>
      <p:pic>
        <p:nvPicPr>
          <p:cNvPr id="5" name="Picture 4" descr="Screen Shot 2014-07-17 at 10.51.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100" y="1854199"/>
            <a:ext cx="4266873" cy="3961031"/>
          </a:xfrm>
          <a:prstGeom prst="rect">
            <a:avLst/>
          </a:prstGeom>
        </p:spPr>
      </p:pic>
      <p:sp>
        <p:nvSpPr>
          <p:cNvPr id="6" name="TextBox 5"/>
          <p:cNvSpPr txBox="1"/>
          <p:nvPr/>
        </p:nvSpPr>
        <p:spPr>
          <a:xfrm>
            <a:off x="2362200" y="1917700"/>
            <a:ext cx="355600" cy="381000"/>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775200" y="1917700"/>
            <a:ext cx="355600" cy="381000"/>
          </a:xfrm>
          <a:prstGeom prst="rect">
            <a:avLst/>
          </a:prstGeom>
          <a:noFill/>
        </p:spPr>
        <p:txBody>
          <a:bodyPr wrap="square" rtlCol="0">
            <a:spAutoFit/>
          </a:bodyPr>
          <a:lstStyle/>
          <a:p>
            <a:r>
              <a:rPr lang="en-US" dirty="0"/>
              <a:t>B</a:t>
            </a:r>
          </a:p>
        </p:txBody>
      </p:sp>
      <p:sp>
        <p:nvSpPr>
          <p:cNvPr id="8" name="TextBox 7"/>
          <p:cNvSpPr txBox="1"/>
          <p:nvPr/>
        </p:nvSpPr>
        <p:spPr>
          <a:xfrm>
            <a:off x="2311400" y="3860800"/>
            <a:ext cx="355600" cy="381000"/>
          </a:xfrm>
          <a:prstGeom prst="rect">
            <a:avLst/>
          </a:prstGeom>
          <a:noFill/>
        </p:spPr>
        <p:txBody>
          <a:bodyPr wrap="square" rtlCol="0">
            <a:spAutoFit/>
          </a:bodyPr>
          <a:lstStyle/>
          <a:p>
            <a:r>
              <a:rPr lang="en-US" dirty="0"/>
              <a:t>C</a:t>
            </a:r>
          </a:p>
        </p:txBody>
      </p:sp>
      <p:sp>
        <p:nvSpPr>
          <p:cNvPr id="9" name="TextBox 8"/>
          <p:cNvSpPr txBox="1"/>
          <p:nvPr/>
        </p:nvSpPr>
        <p:spPr>
          <a:xfrm>
            <a:off x="4775200" y="3810000"/>
            <a:ext cx="355600" cy="381000"/>
          </a:xfrm>
          <a:prstGeom prst="rect">
            <a:avLst/>
          </a:prstGeom>
          <a:noFill/>
        </p:spPr>
        <p:txBody>
          <a:bodyPr wrap="square" rtlCol="0">
            <a:spAutoFit/>
          </a:bodyPr>
          <a:lstStyle/>
          <a:p>
            <a:r>
              <a:rPr lang="en-US" dirty="0"/>
              <a:t>D</a:t>
            </a:r>
          </a:p>
        </p:txBody>
      </p:sp>
      <p:sp>
        <p:nvSpPr>
          <p:cNvPr id="10" name="Slide Number Placeholder 9"/>
          <p:cNvSpPr>
            <a:spLocks noGrp="1"/>
          </p:cNvSpPr>
          <p:nvPr>
            <p:ph type="sldNum" sz="quarter" idx="12"/>
          </p:nvPr>
        </p:nvSpPr>
        <p:spPr/>
        <p:txBody>
          <a:bodyPr/>
          <a:lstStyle/>
          <a:p>
            <a:fld id="{10F6BAA8-EE98-4640-918A-6C29E24D3D60}" type="slidenum">
              <a:rPr lang="en-US" smtClean="0"/>
              <a:t>12</a:t>
            </a:fld>
            <a:endParaRPr lang="en-US"/>
          </a:p>
        </p:txBody>
      </p:sp>
    </p:spTree>
    <p:extLst>
      <p:ext uri="{BB962C8B-B14F-4D97-AF65-F5344CB8AC3E}">
        <p14:creationId xmlns:p14="http://schemas.microsoft.com/office/powerpoint/2010/main" val="29776640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MP3. </a:t>
            </a:r>
            <a:r>
              <a:rPr lang="en-US" i="1" dirty="0" smtClean="0"/>
              <a:t>Construct viable arguments and critique the reasoning of others.</a:t>
            </a:r>
            <a:endParaRPr lang="en-US" dirty="0"/>
          </a:p>
        </p:txBody>
      </p:sp>
      <p:sp>
        <p:nvSpPr>
          <p:cNvPr id="3" name="Content Placeholder 2"/>
          <p:cNvSpPr>
            <a:spLocks noGrp="1"/>
          </p:cNvSpPr>
          <p:nvPr>
            <p:ph idx="1"/>
          </p:nvPr>
        </p:nvSpPr>
        <p:spPr>
          <a:xfrm>
            <a:off x="457200" y="1943100"/>
            <a:ext cx="8229600" cy="4525963"/>
          </a:xfrm>
        </p:spPr>
        <p:txBody>
          <a:bodyPr>
            <a:normAutofit fontScale="92500" lnSpcReduction="10000"/>
          </a:bodyPr>
          <a:lstStyle/>
          <a:p>
            <a:pPr marL="0" indent="0">
              <a:buNone/>
            </a:pPr>
            <a:r>
              <a:rPr lang="en-US" dirty="0" smtClean="0"/>
              <a:t>Mathematically </a:t>
            </a:r>
            <a:r>
              <a:rPr lang="en-US" dirty="0"/>
              <a:t>proficient students at the elementary grades construct mathematical arguments—that is, </a:t>
            </a:r>
            <a:r>
              <a:rPr lang="en-US" dirty="0">
                <a:solidFill>
                  <a:srgbClr val="0000FF"/>
                </a:solidFill>
              </a:rPr>
              <a:t>explain the reasoning underlying a strategy, solution, or conjecture</a:t>
            </a:r>
            <a:r>
              <a:rPr lang="en-US" dirty="0"/>
              <a:t>—using concrete referents such as </a:t>
            </a:r>
            <a:r>
              <a:rPr lang="en-US" dirty="0">
                <a:solidFill>
                  <a:srgbClr val="0000FF"/>
                </a:solidFill>
              </a:rPr>
              <a:t>objects, drawings, diagrams, and actions.</a:t>
            </a:r>
            <a:r>
              <a:rPr lang="en-US" dirty="0"/>
              <a:t> . . . Mathematically proficient students can listen to or read the arguments of others, decide whether they make sense, ask useful questions to clarify or improve the arguments, and build on those arguments. </a:t>
            </a:r>
          </a:p>
        </p:txBody>
      </p:sp>
      <p:sp>
        <p:nvSpPr>
          <p:cNvPr id="4" name="Slide Number Placeholder 3"/>
          <p:cNvSpPr>
            <a:spLocks noGrp="1"/>
          </p:cNvSpPr>
          <p:nvPr>
            <p:ph type="sldNum" sz="quarter" idx="12"/>
          </p:nvPr>
        </p:nvSpPr>
        <p:spPr/>
        <p:txBody>
          <a:bodyPr/>
          <a:lstStyle/>
          <a:p>
            <a:fld id="{10F6BAA8-EE98-4640-918A-6C29E24D3D60}" type="slidenum">
              <a:rPr lang="en-US" smtClean="0"/>
              <a:t>13</a:t>
            </a:fld>
            <a:endParaRPr lang="en-US"/>
          </a:p>
        </p:txBody>
      </p:sp>
    </p:spTree>
    <p:extLst>
      <p:ext uri="{BB962C8B-B14F-4D97-AF65-F5344CB8AC3E}">
        <p14:creationId xmlns:p14="http://schemas.microsoft.com/office/powerpoint/2010/main" val="14511830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312" y="5451760"/>
            <a:ext cx="7933320" cy="923330"/>
          </a:xfrm>
          <a:prstGeom prst="rect">
            <a:avLst/>
          </a:prstGeom>
          <a:noFill/>
        </p:spPr>
        <p:txBody>
          <a:bodyPr wrap="square" rtlCol="0">
            <a:spAutoFit/>
          </a:bodyPr>
          <a:lstStyle/>
          <a:p>
            <a:r>
              <a:rPr lang="en-US" b="1" u="sng" dirty="0" err="1" smtClean="0"/>
              <a:t>Aneschka</a:t>
            </a:r>
            <a:r>
              <a:rPr lang="en-US" b="1" u="sng" dirty="0" smtClean="0"/>
              <a:t> and Kayla video (Crazy Cakes)</a:t>
            </a:r>
          </a:p>
          <a:p>
            <a:pPr marL="228600" indent="-228600">
              <a:buAutoNum type="arabicPeriod"/>
            </a:pPr>
            <a:r>
              <a:rPr lang="en-US" dirty="0" smtClean="0"/>
              <a:t>How </a:t>
            </a:r>
            <a:r>
              <a:rPr lang="en-US" dirty="0"/>
              <a:t>are the </a:t>
            </a:r>
            <a:r>
              <a:rPr lang="en-US" u="sng" dirty="0" smtClean="0"/>
              <a:t>students</a:t>
            </a:r>
            <a:r>
              <a:rPr lang="en-US" dirty="0" smtClean="0"/>
              <a:t> using language to express their reasoning </a:t>
            </a:r>
            <a:r>
              <a:rPr lang="en-US" dirty="0"/>
              <a:t>to each </a:t>
            </a:r>
            <a:r>
              <a:rPr lang="en-US" dirty="0" smtClean="0"/>
              <a:t>other?</a:t>
            </a:r>
            <a:endParaRPr lang="en-US" dirty="0"/>
          </a:p>
          <a:p>
            <a:pPr marL="228600" indent="-228600">
              <a:buAutoNum type="arabicPeriod"/>
            </a:pPr>
            <a:r>
              <a:rPr lang="en-US" dirty="0"/>
              <a:t>What is the </a:t>
            </a:r>
            <a:r>
              <a:rPr lang="en-US" u="sng" dirty="0"/>
              <a:t>teacher</a:t>
            </a:r>
            <a:r>
              <a:rPr lang="en-US" dirty="0"/>
              <a:t> doing</a:t>
            </a:r>
            <a:r>
              <a:rPr lang="en-US" dirty="0" smtClean="0"/>
              <a:t>?</a:t>
            </a:r>
            <a:endParaRPr lang="en-US" dirty="0"/>
          </a:p>
        </p:txBody>
      </p:sp>
      <p:sp>
        <p:nvSpPr>
          <p:cNvPr id="5" name="Slide Number Placeholder 4"/>
          <p:cNvSpPr>
            <a:spLocks noGrp="1"/>
          </p:cNvSpPr>
          <p:nvPr>
            <p:ph type="sldNum" sz="quarter" idx="12"/>
          </p:nvPr>
        </p:nvSpPr>
        <p:spPr/>
        <p:txBody>
          <a:bodyPr/>
          <a:lstStyle/>
          <a:p>
            <a:fld id="{10F6BAA8-EE98-4640-918A-6C29E24D3D60}" type="slidenum">
              <a:rPr lang="en-US" smtClean="0"/>
              <a:t>14</a:t>
            </a:fld>
            <a:endParaRPr lang="en-US"/>
          </a:p>
        </p:txBody>
      </p:sp>
      <p:sp>
        <p:nvSpPr>
          <p:cNvPr id="6" name="TextBox 5"/>
          <p:cNvSpPr txBox="1"/>
          <p:nvPr/>
        </p:nvSpPr>
        <p:spPr>
          <a:xfrm>
            <a:off x="4004197" y="6423442"/>
            <a:ext cx="4154899" cy="276999"/>
          </a:xfrm>
          <a:prstGeom prst="rect">
            <a:avLst/>
          </a:prstGeom>
          <a:noFill/>
        </p:spPr>
        <p:txBody>
          <a:bodyPr wrap="square" rtlCol="0">
            <a:spAutoFit/>
          </a:bodyPr>
          <a:lstStyle/>
          <a:p>
            <a:r>
              <a:rPr lang="en-US" sz="1200" dirty="0">
                <a:hlinkClick r:id="rId3"/>
              </a:rPr>
              <a:t>http://vimeo.com/</a:t>
            </a:r>
            <a:r>
              <a:rPr lang="en-US" sz="1200" dirty="0" smtClean="0">
                <a:hlinkClick r:id="rId3"/>
              </a:rPr>
              <a:t>66201779</a:t>
            </a:r>
            <a:r>
              <a:rPr lang="en-US" sz="1200" dirty="0" smtClean="0"/>
              <a:t> (from Illustrative Mathematics)</a:t>
            </a:r>
            <a:endParaRPr lang="en-US" sz="1200" dirty="0"/>
          </a:p>
        </p:txBody>
      </p:sp>
      <p:sp>
        <p:nvSpPr>
          <p:cNvPr id="2" name="TextBox 1"/>
          <p:cNvSpPr txBox="1"/>
          <p:nvPr/>
        </p:nvSpPr>
        <p:spPr>
          <a:xfrm>
            <a:off x="2071916" y="2706445"/>
            <a:ext cx="4812192" cy="646331"/>
          </a:xfrm>
          <a:prstGeom prst="rect">
            <a:avLst/>
          </a:prstGeom>
          <a:noFill/>
        </p:spPr>
        <p:txBody>
          <a:bodyPr wrap="square" rtlCol="0">
            <a:spAutoFit/>
          </a:bodyPr>
          <a:lstStyle/>
          <a:p>
            <a:r>
              <a:rPr lang="en-US" dirty="0">
                <a:hlinkClick r:id="rId3"/>
              </a:rPr>
              <a:t>http://vimeo.com/66201779</a:t>
            </a:r>
            <a:endParaRPr lang="en-US" dirty="0"/>
          </a:p>
          <a:p>
            <a:endParaRPr lang="en-US" dirty="0"/>
          </a:p>
        </p:txBody>
      </p:sp>
      <p:sp>
        <p:nvSpPr>
          <p:cNvPr id="8" name="Title 1"/>
          <p:cNvSpPr>
            <a:spLocks noGrp="1"/>
          </p:cNvSpPr>
          <p:nvPr>
            <p:ph type="title"/>
          </p:nvPr>
        </p:nvSpPr>
        <p:spPr>
          <a:xfrm>
            <a:off x="457200" y="266700"/>
            <a:ext cx="8229600" cy="973138"/>
          </a:xfrm>
        </p:spPr>
        <p:txBody>
          <a:bodyPr/>
          <a:lstStyle/>
          <a:p>
            <a:r>
              <a:rPr lang="en-US" i="1" dirty="0" smtClean="0"/>
              <a:t>Crazy Cakes</a:t>
            </a:r>
            <a:r>
              <a:rPr lang="en-US" dirty="0" smtClean="0"/>
              <a:t> (grade 3)</a:t>
            </a:r>
            <a:endParaRPr lang="en-US" i="1" dirty="0"/>
          </a:p>
        </p:txBody>
      </p:sp>
    </p:spTree>
    <p:extLst>
      <p:ext uri="{BB962C8B-B14F-4D97-AF65-F5344CB8AC3E}">
        <p14:creationId xmlns:p14="http://schemas.microsoft.com/office/powerpoint/2010/main" val="42066381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you see and hear?</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How are students using language to express their reasoning and understanding of the task?</a:t>
            </a:r>
          </a:p>
          <a:p>
            <a:pPr marL="514350" indent="-514350">
              <a:buAutoNum type="arabicPeriod"/>
            </a:pPr>
            <a:r>
              <a:rPr lang="en-US" dirty="0" smtClean="0"/>
              <a:t>What are some of the teacher moves that support students’ reasoning?</a:t>
            </a:r>
          </a:p>
        </p:txBody>
      </p:sp>
      <p:sp>
        <p:nvSpPr>
          <p:cNvPr id="4" name="Slide Number Placeholder 3"/>
          <p:cNvSpPr>
            <a:spLocks noGrp="1"/>
          </p:cNvSpPr>
          <p:nvPr>
            <p:ph type="sldNum" sz="quarter" idx="12"/>
          </p:nvPr>
        </p:nvSpPr>
        <p:spPr/>
        <p:txBody>
          <a:bodyPr/>
          <a:lstStyle/>
          <a:p>
            <a:fld id="{10F6BAA8-EE98-4640-918A-6C29E24D3D60}" type="slidenum">
              <a:rPr lang="en-US" smtClean="0"/>
              <a:t>15</a:t>
            </a:fld>
            <a:endParaRPr lang="en-US"/>
          </a:p>
        </p:txBody>
      </p:sp>
    </p:spTree>
    <p:extLst>
      <p:ext uri="{BB962C8B-B14F-4D97-AF65-F5344CB8AC3E}">
        <p14:creationId xmlns:p14="http://schemas.microsoft.com/office/powerpoint/2010/main" val="15858110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dirty="0" smtClean="0"/>
              <a:t>Sample SBAC-math task, </a:t>
            </a:r>
            <a:r>
              <a:rPr lang="en-US" u="sng" dirty="0" smtClean="0"/>
              <a:t>grade 5</a:t>
            </a:r>
            <a:endParaRPr lang="en-US" u="sng" dirty="0"/>
          </a:p>
        </p:txBody>
      </p:sp>
      <p:pic>
        <p:nvPicPr>
          <p:cNvPr id="6" name="Picture 5" descr="Screen Shot 2014-07-17 at 11.43.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 y="1663700"/>
            <a:ext cx="8509000" cy="3759200"/>
          </a:xfrm>
          <a:prstGeom prst="rect">
            <a:avLst/>
          </a:prstGeom>
        </p:spPr>
      </p:pic>
      <p:sp>
        <p:nvSpPr>
          <p:cNvPr id="3" name="Slide Number Placeholder 2"/>
          <p:cNvSpPr>
            <a:spLocks noGrp="1"/>
          </p:cNvSpPr>
          <p:nvPr>
            <p:ph type="sldNum" sz="quarter" idx="12"/>
          </p:nvPr>
        </p:nvSpPr>
        <p:spPr/>
        <p:txBody>
          <a:bodyPr/>
          <a:lstStyle/>
          <a:p>
            <a:fld id="{10F6BAA8-EE98-4640-918A-6C29E24D3D60}" type="slidenum">
              <a:rPr lang="en-US" smtClean="0"/>
              <a:t>16</a:t>
            </a:fld>
            <a:endParaRPr lang="en-US"/>
          </a:p>
        </p:txBody>
      </p:sp>
    </p:spTree>
    <p:extLst>
      <p:ext uri="{BB962C8B-B14F-4D97-AF65-F5344CB8AC3E}">
        <p14:creationId xmlns:p14="http://schemas.microsoft.com/office/powerpoint/2010/main" val="27926176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SBAC-math task, </a:t>
            </a:r>
            <a:r>
              <a:rPr lang="en-US" u="sng" dirty="0"/>
              <a:t>grade </a:t>
            </a:r>
            <a:r>
              <a:rPr lang="en-US" u="sng" dirty="0" smtClean="0"/>
              <a:t>8</a:t>
            </a:r>
            <a:endParaRPr lang="en-US" u="sng" dirty="0"/>
          </a:p>
        </p:txBody>
      </p:sp>
      <p:pic>
        <p:nvPicPr>
          <p:cNvPr id="4" name="Picture 3" descr="Screen Shot 2014-07-17 at 12.19.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178050"/>
            <a:ext cx="7035800" cy="1511300"/>
          </a:xfrm>
          <a:prstGeom prst="rect">
            <a:avLst/>
          </a:prstGeom>
        </p:spPr>
      </p:pic>
      <p:sp>
        <p:nvSpPr>
          <p:cNvPr id="3" name="Slide Number Placeholder 2"/>
          <p:cNvSpPr>
            <a:spLocks noGrp="1"/>
          </p:cNvSpPr>
          <p:nvPr>
            <p:ph type="sldNum" sz="quarter" idx="12"/>
          </p:nvPr>
        </p:nvSpPr>
        <p:spPr/>
        <p:txBody>
          <a:bodyPr/>
          <a:lstStyle/>
          <a:p>
            <a:fld id="{10F6BAA8-EE98-4640-918A-6C29E24D3D60}" type="slidenum">
              <a:rPr lang="en-US" smtClean="0"/>
              <a:t>17</a:t>
            </a:fld>
            <a:endParaRPr lang="en-US"/>
          </a:p>
        </p:txBody>
      </p:sp>
    </p:spTree>
    <p:extLst>
      <p:ext uri="{BB962C8B-B14F-4D97-AF65-F5344CB8AC3E}">
        <p14:creationId xmlns:p14="http://schemas.microsoft.com/office/powerpoint/2010/main" val="1990177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SBAC Sample Task, HS. </a:t>
            </a:r>
            <a:br>
              <a:rPr lang="en-US" dirty="0" smtClean="0"/>
            </a:br>
            <a:r>
              <a:rPr lang="en-US" dirty="0" smtClean="0"/>
              <a:t>Explaining flawed reasoning</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The noise level at a music concert must be no more than 80 decibels (dB) at the edge of the property on which the concert is held. </a:t>
            </a:r>
          </a:p>
          <a:p>
            <a:pPr marL="0" indent="0">
              <a:buNone/>
            </a:pPr>
            <a:r>
              <a:rPr lang="en-US" dirty="0" smtClean="0"/>
              <a:t>Melissa </a:t>
            </a:r>
            <a:r>
              <a:rPr lang="en-US" dirty="0"/>
              <a:t>uses a decibel meter to test whether the noise level at the edge of the property is no more than 80 </a:t>
            </a:r>
            <a:r>
              <a:rPr lang="en-US" dirty="0" err="1"/>
              <a:t>dB.</a:t>
            </a:r>
            <a:r>
              <a:rPr lang="en-US" dirty="0"/>
              <a:t>  </a:t>
            </a:r>
          </a:p>
          <a:p>
            <a:r>
              <a:rPr lang="en-US" dirty="0"/>
              <a:t>Melissa is standing 10 feet away from the speakers and the noise level is 100 </a:t>
            </a:r>
            <a:r>
              <a:rPr lang="en-US" dirty="0" err="1"/>
              <a:t>dB</a:t>
            </a:r>
            <a:r>
              <a:rPr lang="en-US" dirty="0" err="1" smtClean="0"/>
              <a:t>.</a:t>
            </a:r>
            <a:endParaRPr lang="en-US" dirty="0"/>
          </a:p>
          <a:p>
            <a:r>
              <a:rPr lang="en-US" dirty="0"/>
              <a:t>The edge of the property is 70 feet away from the speakers</a:t>
            </a:r>
            <a:r>
              <a:rPr lang="en-US" dirty="0" smtClean="0"/>
              <a:t>.</a:t>
            </a:r>
            <a:endParaRPr lang="en-US" dirty="0"/>
          </a:p>
          <a:p>
            <a:r>
              <a:rPr lang="en-US" dirty="0"/>
              <a:t>Every time the distance between the speakers and Melissa doubles, the noise level decreases by about 6 </a:t>
            </a:r>
            <a:r>
              <a:rPr lang="en-US" dirty="0" err="1"/>
              <a:t>dB.</a:t>
            </a:r>
            <a:endParaRPr lang="en-US" dirty="0"/>
          </a:p>
          <a:p>
            <a:pPr marL="0" indent="0">
              <a:buNone/>
            </a:pPr>
            <a:endParaRPr lang="en-US" dirty="0" smtClean="0"/>
          </a:p>
          <a:p>
            <a:pPr marL="0" indent="0">
              <a:buNone/>
            </a:pPr>
            <a:r>
              <a:rPr lang="en-US" dirty="0" smtClean="0"/>
              <a:t>Rafael </a:t>
            </a:r>
            <a:r>
              <a:rPr lang="en-US" dirty="0"/>
              <a:t>claims that the noise level at the edge of the property is no more than 80 dB since the edge of the property is over 4 times the distance from where Melissa is standing. </a:t>
            </a:r>
            <a:r>
              <a:rPr lang="en-US" b="1" dirty="0"/>
              <a:t>Explain whether Rafael is or is not correct.</a:t>
            </a:r>
          </a:p>
          <a:p>
            <a:pPr marL="0" indent="0">
              <a:buNone/>
            </a:pPr>
            <a:endParaRPr lang="en-US" dirty="0"/>
          </a:p>
        </p:txBody>
      </p:sp>
      <p:sp>
        <p:nvSpPr>
          <p:cNvPr id="4" name="Slide Number Placeholder 3"/>
          <p:cNvSpPr>
            <a:spLocks noGrp="1"/>
          </p:cNvSpPr>
          <p:nvPr>
            <p:ph type="sldNum" sz="quarter" idx="12"/>
          </p:nvPr>
        </p:nvSpPr>
        <p:spPr/>
        <p:txBody>
          <a:bodyPr/>
          <a:lstStyle/>
          <a:p>
            <a:fld id="{10F6BAA8-EE98-4640-918A-6C29E24D3D60}" type="slidenum">
              <a:rPr lang="en-US" smtClean="0"/>
              <a:t>18</a:t>
            </a:fld>
            <a:endParaRPr lang="en-US"/>
          </a:p>
        </p:txBody>
      </p:sp>
    </p:spTree>
    <p:extLst>
      <p:ext uri="{BB962C8B-B14F-4D97-AF65-F5344CB8AC3E}">
        <p14:creationId xmlns:p14="http://schemas.microsoft.com/office/powerpoint/2010/main" val="5137746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F6BAA8-EE98-4640-918A-6C29E24D3D60}" type="slidenum">
              <a:rPr lang="en-US" smtClean="0"/>
              <a:t>19</a:t>
            </a:fld>
            <a:endParaRPr lang="en-US"/>
          </a:p>
        </p:txBody>
      </p:sp>
      <p:pic>
        <p:nvPicPr>
          <p:cNvPr id="3" name="Picture 2" descr="VennDiagram_practices_v12 8-30-13 color copy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91" y="0"/>
            <a:ext cx="8875059" cy="6858000"/>
          </a:xfrm>
          <a:prstGeom prst="rect">
            <a:avLst/>
          </a:prstGeom>
        </p:spPr>
      </p:pic>
    </p:spTree>
    <p:extLst>
      <p:ext uri="{BB962C8B-B14F-4D97-AF65-F5344CB8AC3E}">
        <p14:creationId xmlns:p14="http://schemas.microsoft.com/office/powerpoint/2010/main" val="21862925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4500"/>
            <a:ext cx="8229600" cy="5681663"/>
          </a:xfrm>
        </p:spPr>
        <p:txBody>
          <a:bodyPr>
            <a:normAutofit/>
          </a:bodyPr>
          <a:lstStyle/>
          <a:p>
            <a:pPr marL="0" indent="0" algn="ctr">
              <a:buNone/>
            </a:pPr>
            <a:endParaRPr lang="en-US" sz="4000" dirty="0"/>
          </a:p>
          <a:p>
            <a:pPr marL="0" indent="0" algn="ctr">
              <a:buNone/>
            </a:pPr>
            <a:r>
              <a:rPr lang="en-US" sz="4000" b="1" u="sng" dirty="0" smtClean="0"/>
              <a:t>66 pages</a:t>
            </a:r>
            <a:r>
              <a:rPr lang="en-US" sz="4000" b="1" dirty="0" smtClean="0"/>
              <a:t> </a:t>
            </a:r>
            <a:r>
              <a:rPr lang="en-US" sz="4000" dirty="0" smtClean="0"/>
              <a:t>of CCSS ELA/Literacy</a:t>
            </a:r>
          </a:p>
          <a:p>
            <a:pPr marL="0" indent="0" algn="ctr">
              <a:buNone/>
            </a:pPr>
            <a:r>
              <a:rPr lang="en-US" sz="4000" b="1" u="sng" dirty="0" smtClean="0"/>
              <a:t>93 pages</a:t>
            </a:r>
            <a:r>
              <a:rPr lang="en-US" sz="4000" b="1" dirty="0" smtClean="0"/>
              <a:t> </a:t>
            </a:r>
            <a:r>
              <a:rPr lang="en-US" sz="4000" dirty="0" smtClean="0"/>
              <a:t>of CCSS Mathematics</a:t>
            </a:r>
          </a:p>
          <a:p>
            <a:pPr marL="0" indent="0" algn="ctr">
              <a:buNone/>
            </a:pPr>
            <a:r>
              <a:rPr lang="en-US" sz="4000" b="1" u="sng" dirty="0" smtClean="0"/>
              <a:t>325 pages</a:t>
            </a:r>
            <a:r>
              <a:rPr lang="en-US" sz="4000" b="1" dirty="0" smtClean="0"/>
              <a:t> </a:t>
            </a:r>
            <a:r>
              <a:rPr lang="en-US" sz="4000" dirty="0" smtClean="0"/>
              <a:t>of NRC Science Framework</a:t>
            </a:r>
          </a:p>
          <a:p>
            <a:pPr marL="0" indent="0" algn="ctr">
              <a:buNone/>
            </a:pPr>
            <a:r>
              <a:rPr lang="en-US" sz="4000" dirty="0" smtClean="0">
                <a:solidFill>
                  <a:schemeClr val="tx1">
                    <a:lumMod val="65000"/>
                    <a:lumOff val="35000"/>
                  </a:schemeClr>
                </a:solidFill>
              </a:rPr>
              <a:t>&amp; more recently…</a:t>
            </a:r>
          </a:p>
          <a:p>
            <a:pPr marL="0" indent="0" algn="ctr">
              <a:buNone/>
            </a:pPr>
            <a:r>
              <a:rPr lang="en-US" sz="4000" b="1" u="sng" dirty="0" smtClean="0">
                <a:solidFill>
                  <a:schemeClr val="tx1">
                    <a:lumMod val="65000"/>
                    <a:lumOff val="35000"/>
                  </a:schemeClr>
                </a:solidFill>
              </a:rPr>
              <a:t>324 pages</a:t>
            </a:r>
            <a:r>
              <a:rPr lang="en-US" sz="4000" b="1" dirty="0" smtClean="0">
                <a:solidFill>
                  <a:schemeClr val="tx1">
                    <a:lumMod val="65000"/>
                    <a:lumOff val="35000"/>
                  </a:schemeClr>
                </a:solidFill>
              </a:rPr>
              <a:t> </a:t>
            </a:r>
            <a:r>
              <a:rPr lang="en-US" sz="4000" dirty="0" smtClean="0">
                <a:solidFill>
                  <a:schemeClr val="tx1">
                    <a:lumMod val="65000"/>
                    <a:lumOff val="35000"/>
                  </a:schemeClr>
                </a:solidFill>
              </a:rPr>
              <a:t>of NGSS</a:t>
            </a:r>
          </a:p>
          <a:p>
            <a:pPr marL="0" indent="0" algn="ctr">
              <a:buNone/>
            </a:pPr>
            <a:r>
              <a:rPr lang="en-US" sz="4000" b="1" u="sng" dirty="0">
                <a:solidFill>
                  <a:schemeClr val="tx1">
                    <a:lumMod val="65000"/>
                    <a:lumOff val="35000"/>
                  </a:schemeClr>
                </a:solidFill>
              </a:rPr>
              <a:t>145 pages</a:t>
            </a:r>
            <a:r>
              <a:rPr lang="en-US" sz="4000" b="1" dirty="0">
                <a:solidFill>
                  <a:schemeClr val="tx1">
                    <a:lumMod val="65000"/>
                    <a:lumOff val="35000"/>
                  </a:schemeClr>
                </a:solidFill>
              </a:rPr>
              <a:t> </a:t>
            </a:r>
            <a:r>
              <a:rPr lang="en-US" sz="4000" dirty="0">
                <a:solidFill>
                  <a:schemeClr val="tx1">
                    <a:lumMod val="65000"/>
                    <a:lumOff val="35000"/>
                  </a:schemeClr>
                </a:solidFill>
              </a:rPr>
              <a:t>CA ELD </a:t>
            </a:r>
            <a:r>
              <a:rPr lang="en-US" sz="4000" dirty="0" smtClean="0">
                <a:solidFill>
                  <a:schemeClr val="tx1">
                    <a:lumMod val="65000"/>
                    <a:lumOff val="35000"/>
                  </a:schemeClr>
                </a:solidFill>
              </a:rPr>
              <a:t>Standards</a:t>
            </a:r>
          </a:p>
          <a:p>
            <a:pPr marL="0" indent="0" algn="ctr">
              <a:buNone/>
            </a:pPr>
            <a:endParaRPr lang="en-US" sz="4000" dirty="0"/>
          </a:p>
          <a:p>
            <a:pPr marL="0" indent="0" algn="ctr">
              <a:buNone/>
            </a:pPr>
            <a:endParaRPr lang="en-US" sz="4000" dirty="0"/>
          </a:p>
        </p:txBody>
      </p:sp>
      <p:sp>
        <p:nvSpPr>
          <p:cNvPr id="2" name="Slide Number Placeholder 1"/>
          <p:cNvSpPr>
            <a:spLocks noGrp="1"/>
          </p:cNvSpPr>
          <p:nvPr>
            <p:ph type="sldNum" sz="quarter" idx="12"/>
          </p:nvPr>
        </p:nvSpPr>
        <p:spPr/>
        <p:txBody>
          <a:bodyPr/>
          <a:lstStyle/>
          <a:p>
            <a:fld id="{10F6BAA8-EE98-4640-918A-6C29E24D3D60}" type="slidenum">
              <a:rPr lang="en-US" smtClean="0"/>
              <a:t>2</a:t>
            </a:fld>
            <a:endParaRPr lang="en-US"/>
          </a:p>
        </p:txBody>
      </p:sp>
    </p:spTree>
    <p:extLst>
      <p:ext uri="{BB962C8B-B14F-4D97-AF65-F5344CB8AC3E}">
        <p14:creationId xmlns:p14="http://schemas.microsoft.com/office/powerpoint/2010/main" val="39567950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evidence?</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007223018"/>
              </p:ext>
            </p:extLst>
          </p:nvPr>
        </p:nvGraphicFramePr>
        <p:xfrm>
          <a:off x="457200" y="1396996"/>
          <a:ext cx="8229600" cy="5140039"/>
        </p:xfrm>
        <a:graphic>
          <a:graphicData uri="http://schemas.openxmlformats.org/drawingml/2006/table">
            <a:tbl>
              <a:tblPr firstRow="1" bandRow="1">
                <a:tableStyleId>{5940675A-B579-460E-94D1-54222C63F5DA}</a:tableStyleId>
              </a:tblPr>
              <a:tblGrid>
                <a:gridCol w="2730500"/>
                <a:gridCol w="5499100"/>
              </a:tblGrid>
              <a:tr h="422564">
                <a:tc>
                  <a:txBody>
                    <a:bodyPr/>
                    <a:lstStyle/>
                    <a:p>
                      <a:r>
                        <a:rPr lang="en-US" dirty="0" smtClean="0"/>
                        <a:t>Evidence is…</a:t>
                      </a:r>
                      <a:endParaRPr lang="en-US" dirty="0"/>
                    </a:p>
                  </a:txBody>
                  <a:tcPr/>
                </a:tc>
                <a:tc>
                  <a:txBody>
                    <a:bodyPr/>
                    <a:lstStyle/>
                    <a:p>
                      <a:r>
                        <a:rPr lang="en-US" dirty="0" smtClean="0"/>
                        <a:t>Comments</a:t>
                      </a:r>
                      <a:r>
                        <a:rPr lang="en-US" baseline="0" dirty="0" smtClean="0"/>
                        <a:t> (as it relates to </a:t>
                      </a:r>
                      <a:r>
                        <a:rPr lang="en-US" b="1" baseline="0" dirty="0" smtClean="0"/>
                        <a:t>ELA, Science, and History/SS</a:t>
                      </a:r>
                      <a:r>
                        <a:rPr lang="en-US" baseline="0" dirty="0" smtClean="0"/>
                        <a:t>):</a:t>
                      </a:r>
                      <a:endParaRPr lang="en-US" dirty="0"/>
                    </a:p>
                  </a:txBody>
                  <a:tcPr/>
                </a:tc>
              </a:tr>
              <a:tr h="422564">
                <a:tc>
                  <a:txBody>
                    <a:bodyPr/>
                    <a:lstStyle/>
                    <a:p>
                      <a:r>
                        <a:rPr lang="en-US" dirty="0" smtClean="0"/>
                        <a:t>   data.</a:t>
                      </a:r>
                      <a:endParaRPr lang="en-US" dirty="0"/>
                    </a:p>
                  </a:txBody>
                  <a:tcPr/>
                </a:tc>
                <a:tc>
                  <a:txBody>
                    <a:bodyPr/>
                    <a:lstStyle/>
                    <a:p>
                      <a:endParaRPr lang="en-US" dirty="0"/>
                    </a:p>
                  </a:txBody>
                  <a:tcPr/>
                </a:tc>
              </a:tr>
              <a:tr h="422564">
                <a:tc>
                  <a:txBody>
                    <a:bodyPr/>
                    <a:lstStyle/>
                    <a:p>
                      <a:r>
                        <a:rPr lang="en-US" baseline="0" dirty="0" smtClean="0"/>
                        <a:t>   a fact</a:t>
                      </a:r>
                      <a:r>
                        <a:rPr lang="en-US" dirty="0" smtClean="0"/>
                        <a:t>.</a:t>
                      </a:r>
                      <a:endParaRPr lang="en-US" dirty="0"/>
                    </a:p>
                  </a:txBody>
                  <a:tcPr/>
                </a:tc>
                <a:tc>
                  <a:txBody>
                    <a:bodyPr/>
                    <a:lstStyle/>
                    <a:p>
                      <a:endParaRPr lang="en-US"/>
                    </a:p>
                  </a:txBody>
                  <a:tcPr/>
                </a:tc>
              </a:tr>
              <a:tr h="422564">
                <a:tc>
                  <a:txBody>
                    <a:bodyPr/>
                    <a:lstStyle/>
                    <a:p>
                      <a:r>
                        <a:rPr lang="en-US" baseline="0" dirty="0" smtClean="0"/>
                        <a:t>   a theory</a:t>
                      </a:r>
                      <a:r>
                        <a:rPr lang="en-US" dirty="0" smtClean="0"/>
                        <a:t>.</a:t>
                      </a:r>
                      <a:endParaRPr lang="en-US" dirty="0"/>
                    </a:p>
                  </a:txBody>
                  <a:tcPr/>
                </a:tc>
                <a:tc>
                  <a:txBody>
                    <a:bodyPr/>
                    <a:lstStyle/>
                    <a:p>
                      <a:endParaRPr lang="en-US"/>
                    </a:p>
                  </a:txBody>
                  <a:tcPr/>
                </a:tc>
              </a:tr>
              <a:tr h="422564">
                <a:tc>
                  <a:txBody>
                    <a:bodyPr/>
                    <a:lstStyle/>
                    <a:p>
                      <a:r>
                        <a:rPr lang="en-US" baseline="0" dirty="0" smtClean="0"/>
                        <a:t>   logical.</a:t>
                      </a:r>
                      <a:endParaRPr lang="en-US" dirty="0"/>
                    </a:p>
                  </a:txBody>
                  <a:tcPr/>
                </a:tc>
                <a:tc>
                  <a:txBody>
                    <a:bodyPr/>
                    <a:lstStyle/>
                    <a:p>
                      <a:endParaRPr lang="en-US"/>
                    </a:p>
                  </a:txBody>
                  <a:tcPr/>
                </a:tc>
              </a:tr>
              <a:tr h="422564">
                <a:tc>
                  <a:txBody>
                    <a:bodyPr/>
                    <a:lstStyle/>
                    <a:p>
                      <a:r>
                        <a:rPr lang="en-US" baseline="0" dirty="0" smtClean="0"/>
                        <a:t>   information</a:t>
                      </a:r>
                      <a:r>
                        <a:rPr lang="en-US" dirty="0" smtClean="0"/>
                        <a:t>.</a:t>
                      </a:r>
                      <a:endParaRPr lang="en-US" dirty="0"/>
                    </a:p>
                  </a:txBody>
                  <a:tcPr/>
                </a:tc>
                <a:tc>
                  <a:txBody>
                    <a:bodyPr/>
                    <a:lstStyle/>
                    <a:p>
                      <a:endParaRPr lang="en-US"/>
                    </a:p>
                  </a:txBody>
                  <a:tcPr/>
                </a:tc>
              </a:tr>
              <a:tr h="422564">
                <a:tc>
                  <a:txBody>
                    <a:bodyPr/>
                    <a:lstStyle/>
                    <a:p>
                      <a:r>
                        <a:rPr lang="en-US" baseline="0" dirty="0" smtClean="0"/>
                        <a:t>   an appeal.</a:t>
                      </a:r>
                      <a:endParaRPr lang="en-US" dirty="0"/>
                    </a:p>
                  </a:txBody>
                  <a:tcPr/>
                </a:tc>
                <a:tc>
                  <a:txBody>
                    <a:bodyPr/>
                    <a:lstStyle/>
                    <a:p>
                      <a:endParaRPr lang="en-US"/>
                    </a:p>
                  </a:txBody>
                  <a:tcPr/>
                </a:tc>
              </a:tr>
              <a:tr h="422564">
                <a:tc>
                  <a:txBody>
                    <a:bodyPr/>
                    <a:lstStyle/>
                    <a:p>
                      <a:r>
                        <a:rPr lang="en-US" baseline="0" dirty="0" smtClean="0"/>
                        <a:t>   objective.</a:t>
                      </a:r>
                      <a:endParaRPr lang="en-US" dirty="0"/>
                    </a:p>
                  </a:txBody>
                  <a:tcPr/>
                </a:tc>
                <a:tc>
                  <a:txBody>
                    <a:bodyPr/>
                    <a:lstStyle/>
                    <a:p>
                      <a:endParaRPr lang="en-US"/>
                    </a:p>
                  </a:txBody>
                  <a:tcPr/>
                </a:tc>
              </a:tr>
              <a:tr h="422564">
                <a:tc>
                  <a:txBody>
                    <a:bodyPr/>
                    <a:lstStyle/>
                    <a:p>
                      <a:r>
                        <a:rPr lang="en-US" baseline="0" dirty="0" smtClean="0"/>
                        <a:t>   a claim.</a:t>
                      </a:r>
                      <a:endParaRPr lang="en-US" dirty="0"/>
                    </a:p>
                  </a:txBody>
                  <a:tcPr/>
                </a:tc>
                <a:tc>
                  <a:txBody>
                    <a:bodyPr/>
                    <a:lstStyle/>
                    <a:p>
                      <a:endParaRPr lang="en-US" dirty="0"/>
                    </a:p>
                  </a:txBody>
                  <a:tcPr/>
                </a:tc>
              </a:tr>
              <a:tr h="422564">
                <a:tc>
                  <a:txBody>
                    <a:bodyPr/>
                    <a:lstStyle/>
                    <a:p>
                      <a:r>
                        <a:rPr lang="en-US" baseline="0" dirty="0" smtClean="0"/>
                        <a:t>  verifiable.</a:t>
                      </a:r>
                      <a:endParaRPr lang="en-US" dirty="0"/>
                    </a:p>
                  </a:txBody>
                  <a:tcPr/>
                </a:tc>
                <a:tc>
                  <a:txBody>
                    <a:bodyPr/>
                    <a:lstStyle/>
                    <a:p>
                      <a:endParaRPr lang="en-US" dirty="0"/>
                    </a:p>
                  </a:txBody>
                  <a:tcPr/>
                </a:tc>
              </a:tr>
              <a:tr h="4225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(Other</a:t>
                      </a:r>
                      <a:r>
                        <a:rPr lang="en-US" baseline="0" dirty="0" smtClean="0"/>
                        <a:t> suggestions/thought)</a:t>
                      </a:r>
                      <a:endParaRPr lang="en-US" dirty="0" smtClean="0"/>
                    </a:p>
                    <a:p>
                      <a:endParaRPr lang="en-US" dirty="0"/>
                    </a:p>
                  </a:txBody>
                  <a:tcPr/>
                </a:tc>
                <a:tc>
                  <a:txBody>
                    <a:bodyPr/>
                    <a:lstStyle/>
                    <a:p>
                      <a:endParaRPr lang="en-US" dirty="0"/>
                    </a:p>
                  </a:txBody>
                  <a:tcPr/>
                </a:tc>
              </a:tr>
            </a:tbl>
          </a:graphicData>
        </a:graphic>
      </p:graphicFrame>
      <p:sp>
        <p:nvSpPr>
          <p:cNvPr id="5" name="TextBox 4"/>
          <p:cNvSpPr txBox="1"/>
          <p:nvPr/>
        </p:nvSpPr>
        <p:spPr>
          <a:xfrm>
            <a:off x="6781800" y="520700"/>
            <a:ext cx="184666" cy="369332"/>
          </a:xfrm>
          <a:prstGeom prst="rect">
            <a:avLst/>
          </a:prstGeom>
          <a:noFill/>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10F6BAA8-EE98-4640-918A-6C29E24D3D60}" type="slidenum">
              <a:rPr lang="en-US" smtClean="0"/>
              <a:t>20</a:t>
            </a:fld>
            <a:endParaRPr lang="en-US"/>
          </a:p>
        </p:txBody>
      </p:sp>
    </p:spTree>
    <p:extLst>
      <p:ext uri="{BB962C8B-B14F-4D97-AF65-F5344CB8AC3E}">
        <p14:creationId xmlns:p14="http://schemas.microsoft.com/office/powerpoint/2010/main" val="13316251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Evidence: ELA, History, &amp; Science</a:t>
            </a:r>
            <a:endParaRPr lang="en-US" sz="4000" dirty="0"/>
          </a:p>
        </p:txBody>
      </p:sp>
      <p:sp>
        <p:nvSpPr>
          <p:cNvPr id="3" name="Content Placeholder 2"/>
          <p:cNvSpPr>
            <a:spLocks noGrp="1"/>
          </p:cNvSpPr>
          <p:nvPr>
            <p:ph idx="1"/>
          </p:nvPr>
        </p:nvSpPr>
        <p:spPr>
          <a:xfrm>
            <a:off x="457200" y="1600201"/>
            <a:ext cx="8229600" cy="3822700"/>
          </a:xfrm>
        </p:spPr>
        <p:txBody>
          <a:bodyPr/>
          <a:lstStyle/>
          <a:p>
            <a:r>
              <a:rPr lang="en-US" dirty="0" smtClean="0"/>
              <a:t>ELA: Textual evidence to justify and support claims about the text.</a:t>
            </a:r>
          </a:p>
          <a:p>
            <a:r>
              <a:rPr lang="en-US" dirty="0" smtClean="0"/>
              <a:t>History/SS: Sources </a:t>
            </a:r>
            <a:r>
              <a:rPr lang="en-US" dirty="0"/>
              <a:t>&amp;</a:t>
            </a:r>
            <a:r>
              <a:rPr lang="en-US" dirty="0" smtClean="0"/>
              <a:t> records offer evidence, assertions may or may not be true.</a:t>
            </a:r>
          </a:p>
          <a:p>
            <a:r>
              <a:rPr lang="en-US" dirty="0" smtClean="0"/>
              <a:t>Science: </a:t>
            </a:r>
            <a:r>
              <a:rPr lang="en-US" dirty="0"/>
              <a:t>O</a:t>
            </a:r>
            <a:r>
              <a:rPr lang="en-US" dirty="0" smtClean="0"/>
              <a:t>bjective, unbiased, and verifiable; consensus with scientific community</a:t>
            </a:r>
            <a:endParaRPr lang="en-US" dirty="0"/>
          </a:p>
        </p:txBody>
      </p:sp>
      <p:sp>
        <p:nvSpPr>
          <p:cNvPr id="4" name="Slide Number Placeholder 3"/>
          <p:cNvSpPr>
            <a:spLocks noGrp="1"/>
          </p:cNvSpPr>
          <p:nvPr>
            <p:ph type="sldNum" sz="quarter" idx="12"/>
          </p:nvPr>
        </p:nvSpPr>
        <p:spPr/>
        <p:txBody>
          <a:bodyPr/>
          <a:lstStyle/>
          <a:p>
            <a:fld id="{10F6BAA8-EE98-4640-918A-6C29E24D3D60}" type="slidenum">
              <a:rPr lang="en-US" smtClean="0"/>
              <a:t>21</a:t>
            </a:fld>
            <a:endParaRPr lang="en-US"/>
          </a:p>
        </p:txBody>
      </p:sp>
    </p:spTree>
    <p:extLst>
      <p:ext uri="{BB962C8B-B14F-4D97-AF65-F5344CB8AC3E}">
        <p14:creationId xmlns:p14="http://schemas.microsoft.com/office/powerpoint/2010/main" val="29979164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000" dirty="0"/>
              <a:t>A New MC Format for CCSS-Aligned Assessment – Calling for Use of Textual </a:t>
            </a:r>
            <a:r>
              <a:rPr lang="en-US" sz="3000" dirty="0" smtClean="0"/>
              <a:t>Evidence (</a:t>
            </a:r>
            <a:r>
              <a:rPr lang="en-US" sz="3000" dirty="0" smtClean="0">
                <a:solidFill>
                  <a:srgbClr val="FF0000"/>
                </a:solidFill>
              </a:rPr>
              <a:t>Grade 3</a:t>
            </a:r>
            <a:r>
              <a:rPr lang="en-US" sz="3000" dirty="0" smtClean="0"/>
              <a:t>)</a:t>
            </a:r>
            <a:endParaRPr lang="en-US" sz="3000" dirty="0"/>
          </a:p>
        </p:txBody>
      </p:sp>
      <p:graphicFrame>
        <p:nvGraphicFramePr>
          <p:cNvPr id="6" name="Table 5"/>
          <p:cNvGraphicFramePr>
            <a:graphicFrameLocks noGrp="1"/>
          </p:cNvGraphicFramePr>
          <p:nvPr>
            <p:extLst>
              <p:ext uri="{D42A27DB-BD31-4B8C-83A1-F6EECF244321}">
                <p14:modId xmlns:p14="http://schemas.microsoft.com/office/powerpoint/2010/main" val="1044967035"/>
              </p:ext>
            </p:extLst>
          </p:nvPr>
        </p:nvGraphicFramePr>
        <p:xfrm>
          <a:off x="457199" y="1313135"/>
          <a:ext cx="8373291" cy="4803139"/>
        </p:xfrm>
        <a:graphic>
          <a:graphicData uri="http://schemas.openxmlformats.org/drawingml/2006/table">
            <a:tbl>
              <a:tblPr firstRow="1" bandRow="1">
                <a:tableStyleId>{5C22544A-7EE6-4342-B048-85BDC9FD1C3A}</a:tableStyleId>
              </a:tblPr>
              <a:tblGrid>
                <a:gridCol w="8373291"/>
              </a:tblGrid>
              <a:tr h="189094">
                <a:tc>
                  <a:txBody>
                    <a:bodyPr/>
                    <a:lstStyle/>
                    <a:p>
                      <a:pPr marL="0" marR="0" algn="ctr">
                        <a:lnSpc>
                          <a:spcPts val="1480"/>
                        </a:lnSpc>
                        <a:spcBef>
                          <a:spcPts val="0"/>
                        </a:spcBef>
                        <a:spcAft>
                          <a:spcPts val="0"/>
                        </a:spcAft>
                        <a:tabLst>
                          <a:tab pos="342900" algn="l"/>
                        </a:tabLst>
                      </a:pPr>
                      <a:r>
                        <a:rPr lang="en-US" sz="1400" b="1" dirty="0" smtClean="0">
                          <a:effectLst/>
                          <a:latin typeface="Lucida Sans" panose="020B0602030504020204" pitchFamily="34" charset="0"/>
                          <a:ea typeface="Calibri"/>
                          <a:cs typeface="Tahoma"/>
                        </a:rPr>
                        <a:t>CCSS-Evidence</a:t>
                      </a:r>
                      <a:r>
                        <a:rPr lang="en-US" sz="1400" b="1" baseline="0" dirty="0" smtClean="0">
                          <a:effectLst/>
                          <a:latin typeface="Lucida Sans" panose="020B0602030504020204" pitchFamily="34" charset="0"/>
                          <a:ea typeface="Calibri"/>
                          <a:cs typeface="Tahoma"/>
                        </a:rPr>
                        <a:t>-Based Selected-Response (EBSR) </a:t>
                      </a:r>
                      <a:r>
                        <a:rPr lang="en-US" sz="1400" b="1" dirty="0" smtClean="0">
                          <a:effectLst/>
                          <a:latin typeface="Lucida Sans" panose="020B0602030504020204" pitchFamily="34" charset="0"/>
                          <a:ea typeface="Calibri"/>
                          <a:cs typeface="Tahoma"/>
                        </a:rPr>
                        <a:t>Aligned Item </a:t>
                      </a:r>
                    </a:p>
                  </a:txBody>
                  <a:tcPr anchor="ctr"/>
                </a:tc>
              </a:tr>
              <a:tr h="3316559">
                <a:tc>
                  <a:txBody>
                    <a:bodyPr/>
                    <a:lstStyle/>
                    <a:p>
                      <a:pPr marL="0" marR="0" lvl="0" indent="0" algn="l" defTabSz="914400" rtl="0" eaLnBrk="1" fontAlgn="auto" latinLnBrk="0" hangingPunct="1">
                        <a:lnSpc>
                          <a:spcPct val="100000"/>
                        </a:lnSpc>
                        <a:spcBef>
                          <a:spcPts val="600"/>
                        </a:spcBef>
                        <a:spcAft>
                          <a:spcPts val="300"/>
                        </a:spcAft>
                        <a:buClrTx/>
                        <a:buSzTx/>
                        <a:buFontTx/>
                        <a:buNone/>
                        <a:tabLst/>
                        <a:defRPr/>
                      </a:pPr>
                      <a:r>
                        <a:rPr kumimoji="0" lang="en-US" sz="1600" b="1" i="0" u="sng"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Part A</a:t>
                      </a:r>
                      <a:r>
                        <a:rPr kumimoji="0" lang="en-US" sz="1600" b="1"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 What is the </a:t>
                      </a:r>
                      <a:r>
                        <a:rPr kumimoji="0" lang="en-US" sz="1600" b="1" i="0" u="none" strike="noStrike" kern="1200" cap="none" spc="0" normalizeH="0" baseline="0" noProof="0" dirty="0" smtClean="0">
                          <a:ln>
                            <a:noFill/>
                          </a:ln>
                          <a:solidFill>
                            <a:srgbClr val="FF0000"/>
                          </a:solidFill>
                          <a:effectLst/>
                          <a:uLnTx/>
                          <a:uFillTx/>
                          <a:latin typeface="Lucida Sans" panose="020B0602030504020204" pitchFamily="34" charset="0"/>
                          <a:ea typeface="Calibri"/>
                          <a:cs typeface="Times New Roman"/>
                        </a:rPr>
                        <a:t>main reason </a:t>
                      </a:r>
                      <a:r>
                        <a:rPr kumimoji="0" lang="en-US" sz="1600" b="1"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that Jack wants the canoe to be a success?</a:t>
                      </a:r>
                      <a:endPar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endParaRPr>
                    </a:p>
                    <a:p>
                      <a:pPr marL="287338" marR="0" lvl="0" indent="-23495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He wants to feel that he is independent of his father. </a:t>
                      </a:r>
                    </a:p>
                    <a:p>
                      <a:pPr marL="287338" marR="0" lvl="0" indent="-23495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He thinks the canoe will impress his father.* </a:t>
                      </a:r>
                    </a:p>
                    <a:p>
                      <a:pPr marL="287338" marR="0" lvl="0" indent="-23495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He wants to be able to travel deep into the swamp without his father.</a:t>
                      </a:r>
                    </a:p>
                    <a:p>
                      <a:pPr marL="287338" marR="0" lvl="0" indent="-234950" algn="l" defTabSz="914400" rtl="0" eaLnBrk="1" fontAlgn="auto" latinLnBrk="0" hangingPunct="1">
                        <a:lnSpc>
                          <a:spcPct val="100000"/>
                        </a:lnSpc>
                        <a:spcBef>
                          <a:spcPts val="0"/>
                        </a:spcBef>
                        <a:spcAft>
                          <a:spcPts val="1000"/>
                        </a:spcAft>
                        <a:buClrTx/>
                        <a:buSzPct val="90000"/>
                        <a:buFont typeface="Times New Roman"/>
                        <a:buAutoNum type="alphaUcPeriod"/>
                        <a:tabLst/>
                        <a:defRPr/>
                      </a:pPr>
                      <a:r>
                        <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He wants to show his father that he can paddle a canoe as well as a grown-up.</a:t>
                      </a:r>
                      <a:r>
                        <a:rPr lang="en-US" sz="1600" b="1" dirty="0" smtClean="0">
                          <a:effectLst/>
                          <a:latin typeface="Lucida Sans" panose="020B0602030504020204" pitchFamily="34" charset="0"/>
                          <a:ea typeface="Calibri"/>
                          <a:cs typeface="Tahoma"/>
                        </a:rPr>
                        <a:t> </a:t>
                      </a:r>
                      <a:endParaRPr lang="en-US" sz="1600" dirty="0">
                        <a:effectLst/>
                        <a:latin typeface="Lucida Sans" panose="020B060203050402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Part B</a:t>
                      </a:r>
                      <a:r>
                        <a:rPr kumimoji="0" lang="en-US" sz="1600" b="1"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 Which </a:t>
                      </a:r>
                      <a:r>
                        <a:rPr kumimoji="0" lang="en-US" sz="1600" b="1" i="0" u="none" strike="noStrike" kern="1200" cap="none" spc="0" normalizeH="0" baseline="0" noProof="0" dirty="0" smtClean="0">
                          <a:ln>
                            <a:noFill/>
                          </a:ln>
                          <a:solidFill>
                            <a:srgbClr val="FF0000"/>
                          </a:solidFill>
                          <a:effectLst/>
                          <a:uLnTx/>
                          <a:uFillTx/>
                          <a:latin typeface="Lucida Sans" panose="020B0602030504020204" pitchFamily="34" charset="0"/>
                          <a:ea typeface="Calibri"/>
                          <a:cs typeface="Times New Roman"/>
                        </a:rPr>
                        <a:t>detail from the passage </a:t>
                      </a:r>
                      <a:r>
                        <a:rPr kumimoji="0" lang="en-US" sz="1600" b="1"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best supports the answer to Part A?</a:t>
                      </a:r>
                      <a:endPar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endParaRPr>
                    </a:p>
                    <a:p>
                      <a:pPr marL="287338" marR="0" lvl="0" indent="-234950" algn="l" defTabSz="914400" rtl="0" eaLnBrk="1" fontAlgn="auto" latinLnBrk="0" hangingPunct="1">
                        <a:lnSpc>
                          <a:spcPct val="100000"/>
                        </a:lnSpc>
                        <a:spcBef>
                          <a:spcPts val="0"/>
                        </a:spcBef>
                        <a:spcAft>
                          <a:spcPts val="0"/>
                        </a:spcAft>
                        <a:buClrTx/>
                        <a:buSzPct val="90000"/>
                        <a:buFont typeface="Calibri"/>
                        <a:buAutoNum type="alphaUcPeriod"/>
                        <a:tabLst/>
                        <a:defRPr/>
                      </a:pPr>
                      <a:r>
                        <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“And I wasn’t in just any old canoe, but one I made myself.”</a:t>
                      </a:r>
                    </a:p>
                    <a:p>
                      <a:pPr marL="287338" marR="0" lvl="0" indent="-234950" algn="l" defTabSz="914400" rtl="0" eaLnBrk="1" fontAlgn="auto" latinLnBrk="0" hangingPunct="1">
                        <a:lnSpc>
                          <a:spcPct val="100000"/>
                        </a:lnSpc>
                        <a:spcBef>
                          <a:spcPts val="0"/>
                        </a:spcBef>
                        <a:spcAft>
                          <a:spcPts val="0"/>
                        </a:spcAft>
                        <a:buClrTx/>
                        <a:buSzPct val="90000"/>
                        <a:buFont typeface="Calibri"/>
                        <a:buAutoNum type="alphaUcPeriod"/>
                        <a:tabLst/>
                        <a:defRPr/>
                      </a:pPr>
                      <a:r>
                        <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“It was tough paddling, but </a:t>
                      </a:r>
                      <a:r>
                        <a:rPr kumimoji="0" lang="en-US" sz="1600" b="0" i="0" u="none" strike="noStrike" kern="1200" cap="none" spc="0" normalizeH="0" baseline="0" noProof="0" dirty="0" err="1" smtClean="0">
                          <a:ln>
                            <a:noFill/>
                          </a:ln>
                          <a:solidFill>
                            <a:prstClr val="black"/>
                          </a:solidFill>
                          <a:effectLst/>
                          <a:uLnTx/>
                          <a:uFillTx/>
                          <a:latin typeface="Lucida Sans" panose="020B0602030504020204" pitchFamily="34" charset="0"/>
                          <a:ea typeface="Calibri"/>
                          <a:cs typeface="Times New Roman"/>
                        </a:rPr>
                        <a:t>L’tle</a:t>
                      </a:r>
                      <a:r>
                        <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 Possum was amazing. She turned on a nickel and answered every haul and draw of my paddle.”</a:t>
                      </a:r>
                    </a:p>
                    <a:p>
                      <a:pPr marL="287338" marR="0" lvl="0" indent="-234950" algn="l" defTabSz="914400" rtl="0" eaLnBrk="1" fontAlgn="auto" latinLnBrk="0" hangingPunct="1">
                        <a:lnSpc>
                          <a:spcPct val="100000"/>
                        </a:lnSpc>
                        <a:spcBef>
                          <a:spcPts val="0"/>
                        </a:spcBef>
                        <a:spcAft>
                          <a:spcPts val="0"/>
                        </a:spcAft>
                        <a:buClrTx/>
                        <a:buSzPct val="90000"/>
                        <a:buFont typeface="Calibri"/>
                        <a:buAutoNum type="alphaUcPeriod"/>
                        <a:tabLst/>
                        <a:defRPr/>
                      </a:pPr>
                      <a:r>
                        <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“She rocked to the right and came back. I stood up and rocked her again. She did not dump.”</a:t>
                      </a:r>
                    </a:p>
                    <a:p>
                      <a:pPr marL="287338" marR="0" lvl="0" indent="-234950" algn="l" defTabSz="914400" rtl="0" eaLnBrk="1" fontAlgn="auto" latinLnBrk="0" hangingPunct="1">
                        <a:lnSpc>
                          <a:spcPct val="100000"/>
                        </a:lnSpc>
                        <a:spcBef>
                          <a:spcPts val="0"/>
                        </a:spcBef>
                        <a:spcAft>
                          <a:spcPts val="0"/>
                        </a:spcAft>
                        <a:buClrTx/>
                        <a:buSzPct val="90000"/>
                        <a:buFont typeface="Calibri"/>
                        <a:buAutoNum type="alphaUcPeriod"/>
                        <a:tabLst/>
                        <a:defRPr/>
                      </a:pPr>
                      <a:r>
                        <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“I’m not good at technical things like Dad is, but after I tested </a:t>
                      </a:r>
                      <a:r>
                        <a:rPr kumimoji="0" lang="en-US" sz="1600" b="0" i="0" u="none" strike="noStrike" kern="1200" cap="none" spc="0" normalizeH="0" baseline="0" noProof="0" dirty="0" err="1" smtClean="0">
                          <a:ln>
                            <a:noFill/>
                          </a:ln>
                          <a:solidFill>
                            <a:prstClr val="black"/>
                          </a:solidFill>
                          <a:effectLst/>
                          <a:uLnTx/>
                          <a:uFillTx/>
                          <a:latin typeface="Lucida Sans" panose="020B0602030504020204" pitchFamily="34" charset="0"/>
                          <a:ea typeface="Calibri"/>
                          <a:cs typeface="Times New Roman"/>
                        </a:rPr>
                        <a:t>L’tle</a:t>
                      </a:r>
                      <a:r>
                        <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 Possum, I felt that he might think I had done a four-star job—maybe even five.”*</a:t>
                      </a:r>
                      <a:endPar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txBody>
                  <a:tcPr/>
                </a:tc>
              </a:tr>
              <a:tr h="0">
                <a:tc>
                  <a:txBody>
                    <a:bodyPr/>
                    <a:lstStyle/>
                    <a:p>
                      <a:pPr marL="0" marR="0" lvl="0" indent="0" algn="ctr"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F81BD">
                              <a:lumMod val="75000"/>
                            </a:srgbClr>
                          </a:solidFill>
                          <a:effectLst/>
                          <a:uLnTx/>
                          <a:uFillTx/>
                          <a:latin typeface="Lucida Sans" panose="020B0602030504020204" pitchFamily="34" charset="0"/>
                          <a:ea typeface="Calibri"/>
                          <a:cs typeface="Times New Roman"/>
                        </a:rPr>
                        <a:t>(Grade 3 item based on an excerpt from </a:t>
                      </a:r>
                      <a:r>
                        <a:rPr kumimoji="0" lang="en-US" sz="1200" b="0" i="1" u="none" strike="noStrike" kern="1200" cap="none" spc="0" normalizeH="0" baseline="0" noProof="0" dirty="0" smtClean="0">
                          <a:ln>
                            <a:noFill/>
                          </a:ln>
                          <a:solidFill>
                            <a:srgbClr val="4F81BD">
                              <a:lumMod val="75000"/>
                            </a:srgbClr>
                          </a:solidFill>
                          <a:effectLst/>
                          <a:uLnTx/>
                          <a:uFillTx/>
                          <a:latin typeface="Lucida Sans" panose="020B0602030504020204" pitchFamily="34" charset="0"/>
                          <a:ea typeface="Calibri"/>
                          <a:cs typeface="Times New Roman"/>
                        </a:rPr>
                        <a:t>Tree Castle Island  </a:t>
                      </a:r>
                      <a:r>
                        <a:rPr kumimoji="0" lang="en-US" sz="1200" b="0" i="0" u="none" strike="noStrike" kern="1200" cap="none" spc="0" normalizeH="0" baseline="0" noProof="0" dirty="0" smtClean="0">
                          <a:ln>
                            <a:noFill/>
                          </a:ln>
                          <a:solidFill>
                            <a:srgbClr val="4F81BD">
                              <a:lumMod val="75000"/>
                            </a:srgbClr>
                          </a:solidFill>
                          <a:effectLst/>
                          <a:uLnTx/>
                          <a:uFillTx/>
                          <a:latin typeface="Lucida Sans" panose="020B0602030504020204" pitchFamily="34" charset="0"/>
                          <a:ea typeface="Calibri"/>
                          <a:cs typeface="Times New Roman"/>
                        </a:rPr>
                        <a:t>by Jean Craighead George)</a:t>
                      </a:r>
                      <a:endParaRPr kumimoji="0" lang="en-US" sz="1200" b="0" i="0" u="none" strike="noStrike" kern="1200" cap="none" spc="0" normalizeH="0" baseline="0" noProof="0" dirty="0">
                        <a:ln>
                          <a:noFill/>
                        </a:ln>
                        <a:solidFill>
                          <a:srgbClr val="4F81BD">
                            <a:lumMod val="75000"/>
                          </a:srgbClr>
                        </a:solidFill>
                        <a:effectLst/>
                        <a:uLnTx/>
                        <a:uFillTx/>
                        <a:latin typeface="Lucida Sans" panose="020B0602030504020204" pitchFamily="34" charset="0"/>
                        <a:ea typeface="Calibri"/>
                        <a:cs typeface="Times New Roman"/>
                      </a:endParaRPr>
                    </a:p>
                  </a:txBody>
                  <a:tcPr/>
                </a:tc>
              </a:tr>
              <a:tr h="751461">
                <a:tc>
                  <a:txBody>
                    <a:bodyPr/>
                    <a:lstStyle/>
                    <a:p>
                      <a:pPr marL="0" marR="0" lvl="0" indent="0" algn="l" defTabSz="1778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RL.3.3: </a:t>
                      </a:r>
                      <a:r>
                        <a:rPr kumimoji="0" lang="en-US" sz="1200" b="0" i="1"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Describe characters in a story (e.g., their traits, motivations, or feelings) and explain how their actions contribute to the sequence of events.</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RL.3.1:</a:t>
                      </a:r>
                      <a:r>
                        <a:rPr kumimoji="0" lang="en-US" sz="1200" b="0" i="1"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 Ask and answer questions to demonstrate understanding of a text, referring explicitly to the text as the basis for the answers.</a:t>
                      </a:r>
                    </a:p>
                  </a:txBody>
                  <a:tcPr/>
                </a:tc>
              </a:tr>
            </a:tbl>
          </a:graphicData>
        </a:graphic>
      </p:graphicFrame>
      <p:sp>
        <p:nvSpPr>
          <p:cNvPr id="3" name="Slide Number Placeholder 2"/>
          <p:cNvSpPr>
            <a:spLocks noGrp="1"/>
          </p:cNvSpPr>
          <p:nvPr>
            <p:ph type="sldNum" sz="quarter" idx="12"/>
          </p:nvPr>
        </p:nvSpPr>
        <p:spPr/>
        <p:txBody>
          <a:bodyPr/>
          <a:lstStyle/>
          <a:p>
            <a:fld id="{10F6BAA8-EE98-4640-918A-6C29E24D3D60}" type="slidenum">
              <a:rPr lang="en-US" smtClean="0"/>
              <a:t>22</a:t>
            </a:fld>
            <a:endParaRPr lang="en-US"/>
          </a:p>
        </p:txBody>
      </p:sp>
    </p:spTree>
    <p:extLst>
      <p:ext uri="{BB962C8B-B14F-4D97-AF65-F5344CB8AC3E}">
        <p14:creationId xmlns:p14="http://schemas.microsoft.com/office/powerpoint/2010/main" val="29530775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000" dirty="0"/>
              <a:t>A New MC Format for CCSS-Aligned Assessment – </a:t>
            </a:r>
            <a:br>
              <a:rPr lang="en-US" sz="3000" dirty="0"/>
            </a:br>
            <a:r>
              <a:rPr lang="en-US" sz="3000" dirty="0"/>
              <a:t>Calling for Use of Textual </a:t>
            </a:r>
            <a:r>
              <a:rPr lang="en-US" sz="3000" dirty="0" smtClean="0"/>
              <a:t>Evidence (</a:t>
            </a:r>
            <a:r>
              <a:rPr lang="en-US" sz="3000" dirty="0" smtClean="0">
                <a:solidFill>
                  <a:srgbClr val="FF0000"/>
                </a:solidFill>
              </a:rPr>
              <a:t>Grade 5</a:t>
            </a:r>
            <a:r>
              <a:rPr lang="en-US" sz="3000" dirty="0" smtClean="0"/>
              <a:t>)</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771205942"/>
              </p:ext>
            </p:extLst>
          </p:nvPr>
        </p:nvGraphicFramePr>
        <p:xfrm>
          <a:off x="457200" y="1600200"/>
          <a:ext cx="8229600" cy="4688159"/>
        </p:xfrm>
        <a:graphic>
          <a:graphicData uri="http://schemas.openxmlformats.org/drawingml/2006/table">
            <a:tbl>
              <a:tblPr firstRow="1" bandRow="1">
                <a:tableStyleId>{5C22544A-7EE6-4342-B048-85BDC9FD1C3A}</a:tableStyleId>
              </a:tblPr>
              <a:tblGrid>
                <a:gridCol w="8229600"/>
              </a:tblGrid>
              <a:tr h="176349">
                <a:tc>
                  <a:txBody>
                    <a:bodyPr/>
                    <a:lstStyle/>
                    <a:p>
                      <a:pPr marL="0" marR="0" algn="ctr">
                        <a:lnSpc>
                          <a:spcPts val="1480"/>
                        </a:lnSpc>
                        <a:spcBef>
                          <a:spcPts val="0"/>
                        </a:spcBef>
                        <a:spcAft>
                          <a:spcPts val="0"/>
                        </a:spcAft>
                        <a:tabLst>
                          <a:tab pos="342900" algn="l"/>
                        </a:tabLst>
                      </a:pPr>
                      <a:r>
                        <a:rPr lang="en-US" sz="1400" b="1" dirty="0" smtClean="0">
                          <a:effectLst/>
                          <a:latin typeface="Lucida Sans" panose="020B0602030504020204" pitchFamily="34" charset="0"/>
                          <a:ea typeface="Calibri"/>
                          <a:cs typeface="Tahoma"/>
                        </a:rPr>
                        <a:t>CCSS-Aligned Item </a:t>
                      </a:r>
                    </a:p>
                  </a:txBody>
                  <a:tcPr anchor="ctr"/>
                </a:tc>
              </a:tr>
              <a:tr h="370840">
                <a:tc>
                  <a:txBody>
                    <a:bodyPr/>
                    <a:lstStyle/>
                    <a:p>
                      <a:pPr marL="109538"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sng" strike="noStrike" kern="1200" cap="none" spc="0" normalizeH="0" baseline="0" noProof="0" dirty="0" smtClean="0">
                          <a:ln>
                            <a:noFill/>
                          </a:ln>
                          <a:solidFill>
                            <a:prstClr val="black"/>
                          </a:solidFill>
                          <a:effectLst/>
                          <a:uLnTx/>
                          <a:uFillTx/>
                          <a:latin typeface="Lucida Sans" panose="020B0602030504020204" pitchFamily="34" charset="0"/>
                          <a:ea typeface="Calibri"/>
                          <a:cs typeface="Tahoma"/>
                        </a:rPr>
                        <a:t>Part A</a:t>
                      </a:r>
                      <a:r>
                        <a:rPr kumimoji="0" lang="en-US" sz="1800" b="1"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ahoma"/>
                        </a:rPr>
                        <a:t>: What does “</a:t>
                      </a:r>
                      <a:r>
                        <a:rPr kumimoji="0" lang="en-US" sz="1800" b="1" i="0" u="none" strike="noStrike" kern="1200" cap="none" spc="0" normalizeH="0" baseline="0" noProof="0" dirty="0" smtClean="0">
                          <a:ln>
                            <a:noFill/>
                          </a:ln>
                          <a:solidFill>
                            <a:srgbClr val="FF0000"/>
                          </a:solidFill>
                          <a:effectLst/>
                          <a:uLnTx/>
                          <a:uFillTx/>
                          <a:latin typeface="Lucida Sans" panose="020B0602030504020204" pitchFamily="34" charset="0"/>
                          <a:ea typeface="Calibri"/>
                          <a:cs typeface="Tahoma"/>
                        </a:rPr>
                        <a:t>circulate</a:t>
                      </a:r>
                      <a:r>
                        <a:rPr kumimoji="0" lang="en-US" sz="1800" b="1"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ahoma"/>
                        </a:rPr>
                        <a:t>” mean as used in paragraph 2? </a:t>
                      </a:r>
                      <a:endParaRPr kumimoji="0" lang="en-US" sz="18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endParaRPr>
                    </a:p>
                    <a:p>
                      <a:pPr marL="62865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ahoma"/>
                        </a:rPr>
                        <a:t>Get stronger</a:t>
                      </a:r>
                      <a:endParaRPr kumimoji="0" lang="en-US" sz="18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endParaRPr>
                    </a:p>
                    <a:p>
                      <a:pPr marL="62865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ahoma"/>
                        </a:rPr>
                        <a:t>Gather together</a:t>
                      </a:r>
                      <a:endParaRPr kumimoji="0" lang="en-US" sz="18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endParaRPr>
                    </a:p>
                    <a:p>
                      <a:pPr marL="62865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ahoma"/>
                        </a:rPr>
                        <a:t>Break down</a:t>
                      </a:r>
                      <a:endParaRPr kumimoji="0" lang="en-US" sz="18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endParaRPr>
                    </a:p>
                    <a:p>
                      <a:pPr marL="628650" marR="0" lvl="0" indent="-342900" algn="l" defTabSz="914400" rtl="0" eaLnBrk="1" fontAlgn="auto" latinLnBrk="0" hangingPunct="1">
                        <a:lnSpc>
                          <a:spcPct val="100000"/>
                        </a:lnSpc>
                        <a:spcBef>
                          <a:spcPts val="0"/>
                        </a:spcBef>
                        <a:spcAft>
                          <a:spcPts val="900"/>
                        </a:spcAft>
                        <a:buClrTx/>
                        <a:buSzTx/>
                        <a:buFont typeface="+mj-lt"/>
                        <a:buAutoNum type="alphaUcPeriod"/>
                        <a:tabLst/>
                        <a:defRPr/>
                      </a:pPr>
                      <a:r>
                        <a:rPr kumimoji="0" lang="en-US" sz="18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ahoma"/>
                        </a:rPr>
                        <a:t>Travel around*</a:t>
                      </a:r>
                      <a:endParaRPr kumimoji="0" lang="en-US" sz="18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endParaRPr>
                    </a:p>
                    <a:p>
                      <a:pPr marL="177800" marR="0" indent="0">
                        <a:lnSpc>
                          <a:spcPct val="100000"/>
                        </a:lnSpc>
                        <a:spcBef>
                          <a:spcPts val="0"/>
                        </a:spcBef>
                        <a:spcAft>
                          <a:spcPts val="0"/>
                        </a:spcAft>
                      </a:pPr>
                      <a:r>
                        <a:rPr lang="en-US" sz="1800" b="1" u="sng" dirty="0" smtClean="0">
                          <a:effectLst/>
                          <a:latin typeface="Lucida Sans" panose="020B0602030504020204" pitchFamily="34" charset="0"/>
                          <a:ea typeface="Calibri"/>
                          <a:cs typeface="Tahoma"/>
                        </a:rPr>
                        <a:t>Part B</a:t>
                      </a:r>
                      <a:r>
                        <a:rPr lang="en-US" sz="1800" b="1" dirty="0" smtClean="0">
                          <a:effectLst/>
                          <a:latin typeface="Lucida Sans" panose="020B0602030504020204" pitchFamily="34" charset="0"/>
                          <a:ea typeface="Calibri"/>
                          <a:cs typeface="Tahoma"/>
                        </a:rPr>
                        <a:t>: </a:t>
                      </a:r>
                      <a:r>
                        <a:rPr lang="en-US" sz="1800" b="1" dirty="0" smtClean="0">
                          <a:solidFill>
                            <a:srgbClr val="FF0000"/>
                          </a:solidFill>
                          <a:effectLst/>
                          <a:latin typeface="Lucida Sans" panose="020B0602030504020204" pitchFamily="34" charset="0"/>
                          <a:ea typeface="Calibri"/>
                          <a:cs typeface="Tahoma"/>
                        </a:rPr>
                        <a:t>Which words from the passage </a:t>
                      </a:r>
                      <a:r>
                        <a:rPr lang="en-US" sz="1800" b="1" dirty="0" smtClean="0">
                          <a:effectLst/>
                          <a:latin typeface="Lucida Sans" panose="020B0602030504020204" pitchFamily="34" charset="0"/>
                          <a:ea typeface="Calibri"/>
                          <a:cs typeface="Tahoma"/>
                        </a:rPr>
                        <a:t>best help the reader understand the meaning of “circulate”?</a:t>
                      </a:r>
                      <a:endParaRPr lang="en-US" sz="1800" dirty="0" smtClean="0">
                        <a:effectLst/>
                        <a:latin typeface="Lucida Sans" panose="020B0602030504020204" pitchFamily="34" charset="0"/>
                        <a:ea typeface="Calibri"/>
                        <a:cs typeface="Times New Roman"/>
                      </a:endParaRPr>
                    </a:p>
                    <a:p>
                      <a:pPr marL="684213" marR="0" lvl="0" indent="-342900">
                        <a:lnSpc>
                          <a:spcPct val="100000"/>
                        </a:lnSpc>
                        <a:spcBef>
                          <a:spcPts val="0"/>
                        </a:spcBef>
                        <a:spcAft>
                          <a:spcPts val="0"/>
                        </a:spcAft>
                        <a:buFont typeface="+mj-lt"/>
                        <a:buAutoNum type="alphaUcPeriod"/>
                      </a:pPr>
                      <a:r>
                        <a:rPr lang="en-US" sz="1800" dirty="0" smtClean="0">
                          <a:effectLst/>
                          <a:latin typeface="Lucida Sans" panose="020B0602030504020204" pitchFamily="34" charset="0"/>
                          <a:ea typeface="Calibri"/>
                          <a:cs typeface="Times New Roman"/>
                        </a:rPr>
                        <a:t>“must first be digested”</a:t>
                      </a:r>
                    </a:p>
                    <a:p>
                      <a:pPr marL="684213" marR="0" lvl="0" indent="-342900">
                        <a:lnSpc>
                          <a:spcPct val="100000"/>
                        </a:lnSpc>
                        <a:spcBef>
                          <a:spcPts val="0"/>
                        </a:spcBef>
                        <a:spcAft>
                          <a:spcPts val="0"/>
                        </a:spcAft>
                        <a:buFont typeface="+mj-lt"/>
                        <a:buAutoNum type="alphaUcPeriod"/>
                      </a:pPr>
                      <a:r>
                        <a:rPr lang="en-US" sz="1800" dirty="0" smtClean="0">
                          <a:effectLst/>
                          <a:latin typeface="Lucida Sans" panose="020B0602030504020204" pitchFamily="34" charset="0"/>
                          <a:ea typeface="Calibri"/>
                          <a:cs typeface="Times New Roman"/>
                        </a:rPr>
                        <a:t>“through your arteries to your muscles”*</a:t>
                      </a:r>
                    </a:p>
                    <a:p>
                      <a:pPr marL="684213" marR="0" lvl="0" indent="-342900">
                        <a:lnSpc>
                          <a:spcPct val="100000"/>
                        </a:lnSpc>
                        <a:spcBef>
                          <a:spcPts val="0"/>
                        </a:spcBef>
                        <a:spcAft>
                          <a:spcPts val="0"/>
                        </a:spcAft>
                        <a:buFont typeface="+mj-lt"/>
                        <a:buAutoNum type="alphaUcPeriod"/>
                      </a:pPr>
                      <a:r>
                        <a:rPr lang="en-US" sz="1800" dirty="0" smtClean="0">
                          <a:effectLst/>
                          <a:latin typeface="Lucida Sans" panose="020B0602030504020204" pitchFamily="34" charset="0"/>
                          <a:ea typeface="Calibri"/>
                          <a:cs typeface="Times New Roman"/>
                        </a:rPr>
                        <a:t>“another set of membranes”</a:t>
                      </a:r>
                    </a:p>
                    <a:p>
                      <a:pPr marL="684213" marR="0" lvl="0" indent="-342900">
                        <a:lnSpc>
                          <a:spcPct val="100000"/>
                        </a:lnSpc>
                        <a:spcBef>
                          <a:spcPts val="0"/>
                        </a:spcBef>
                        <a:spcAft>
                          <a:spcPts val="0"/>
                        </a:spcAft>
                        <a:buFont typeface="+mj-lt"/>
                        <a:buAutoNum type="alphaUcPeriod"/>
                      </a:pPr>
                      <a:r>
                        <a:rPr lang="en-US" sz="1800" dirty="0" smtClean="0">
                          <a:effectLst/>
                          <a:latin typeface="Lucida Sans" panose="020B0602030504020204" pitchFamily="34" charset="0"/>
                          <a:ea typeface="Calibri"/>
                          <a:cs typeface="Times New Roman"/>
                        </a:rPr>
                        <a:t>“look</a:t>
                      </a:r>
                      <a:r>
                        <a:rPr lang="en-US" sz="1800" baseline="0" dirty="0" smtClean="0">
                          <a:effectLst/>
                          <a:latin typeface="Lucida Sans" panose="020B0602030504020204" pitchFamily="34" charset="0"/>
                          <a:ea typeface="Calibri"/>
                          <a:cs typeface="Times New Roman"/>
                        </a:rPr>
                        <a:t> for a cluster of them, and watch closely”</a:t>
                      </a:r>
                      <a:endParaRPr lang="en-US" sz="1800" b="0" i="1" dirty="0" smtClean="0">
                        <a:effectLst/>
                        <a:latin typeface="Lucida Sans" panose="020B0602030504020204" pitchFamily="34" charset="0"/>
                        <a:ea typeface="Calibri"/>
                        <a:cs typeface="Times New Roman"/>
                      </a:endParaRPr>
                    </a:p>
                  </a:txBody>
                  <a:tcPr/>
                </a:tc>
              </a:tr>
              <a:tr h="2863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F81BD">
                              <a:lumMod val="75000"/>
                            </a:srgbClr>
                          </a:solidFill>
                          <a:effectLst/>
                          <a:uLnTx/>
                          <a:uFillTx/>
                          <a:latin typeface="Lucida Sans" panose="020B0602030504020204" pitchFamily="34" charset="0"/>
                        </a:rPr>
                        <a:t>(Grade 5 item based on an article titled “</a:t>
                      </a:r>
                      <a:r>
                        <a:rPr kumimoji="0" lang="en-US" sz="1200" b="0" i="0" u="none" strike="noStrike" kern="1200" cap="none" spc="0" normalizeH="0" baseline="0" noProof="0" dirty="0" err="1" smtClean="0">
                          <a:ln>
                            <a:noFill/>
                          </a:ln>
                          <a:solidFill>
                            <a:srgbClr val="4F81BD">
                              <a:lumMod val="75000"/>
                            </a:srgbClr>
                          </a:solidFill>
                          <a:effectLst/>
                          <a:uLnTx/>
                          <a:uFillTx/>
                          <a:latin typeface="Lucida Sans" panose="020B0602030504020204" pitchFamily="34" charset="0"/>
                        </a:rPr>
                        <a:t>Bubblology</a:t>
                      </a:r>
                      <a:r>
                        <a:rPr kumimoji="0" lang="en-US" sz="1200" b="0" i="0" u="none" strike="noStrike" kern="1200" cap="none" spc="0" normalizeH="0" baseline="0" noProof="0" dirty="0" smtClean="0">
                          <a:ln>
                            <a:noFill/>
                          </a:ln>
                          <a:solidFill>
                            <a:srgbClr val="4F81BD">
                              <a:lumMod val="75000"/>
                            </a:srgbClr>
                          </a:solidFill>
                          <a:effectLst/>
                          <a:uLnTx/>
                          <a:uFillTx/>
                          <a:latin typeface="Lucida Sans" panose="020B0602030504020204" pitchFamily="34" charset="0"/>
                        </a:rPr>
                        <a:t>,” from an online site “Science for Kids”) </a:t>
                      </a:r>
                      <a:endParaRPr lang="en-US" sz="600" b="0" dirty="0">
                        <a:effectLst/>
                        <a:latin typeface="Lucida Sans" panose="020B0602030504020204" pitchFamily="34" charset="0"/>
                        <a:ea typeface="Calibri"/>
                        <a:cs typeface="Times New Roman"/>
                      </a:endParaRPr>
                    </a:p>
                  </a:txBody>
                  <a:tcPr/>
                </a:tc>
              </a:tr>
              <a:tr h="370840">
                <a:tc>
                  <a:txBody>
                    <a:bodyPr/>
                    <a:lstStyle/>
                    <a:p>
                      <a:pPr marL="0" marR="0" lvl="0" indent="0" algn="l" defTabSz="177800" rtl="0" eaLnBrk="1" fontAlgn="auto" latinLnBrk="0" hangingPunct="1">
                        <a:lnSpc>
                          <a:spcPct val="100000"/>
                        </a:lnSpc>
                        <a:spcBef>
                          <a:spcPts val="600"/>
                        </a:spcBef>
                        <a:spcAft>
                          <a:spcPts val="0"/>
                        </a:spcAft>
                        <a:buClrTx/>
                        <a:buSzTx/>
                        <a:buFont typeface="+mj-lt"/>
                        <a:buNone/>
                        <a:tabLst/>
                        <a:defRPr/>
                      </a:pPr>
                      <a:r>
                        <a:rPr kumimoji="0" lang="en-US" sz="12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RI.5.4: </a:t>
                      </a:r>
                      <a:r>
                        <a:rPr kumimoji="0" lang="en-US" sz="1200" b="0" i="1"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Determine the meaning of general academic and domain-specific words and phrases in a text relevant to a grade 5 topic or subject area.</a:t>
                      </a:r>
                    </a:p>
                    <a:p>
                      <a:pPr marL="0" marR="0" lvl="0" indent="0" algn="l" defTabSz="177800" rtl="0" eaLnBrk="1" fontAlgn="auto" latinLnBrk="0" hangingPunct="1">
                        <a:lnSpc>
                          <a:spcPct val="100000"/>
                        </a:lnSpc>
                        <a:spcBef>
                          <a:spcPts val="600"/>
                        </a:spcBef>
                        <a:spcAft>
                          <a:spcPts val="0"/>
                        </a:spcAft>
                        <a:buClrTx/>
                        <a:buSzTx/>
                        <a:buFont typeface="+mj-lt"/>
                        <a:buNone/>
                        <a:tabLst/>
                        <a:defRPr/>
                      </a:pPr>
                      <a:r>
                        <a:rPr kumimoji="0" lang="en-US" sz="12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RI.5.1: </a:t>
                      </a:r>
                      <a:r>
                        <a:rPr kumimoji="0" lang="en-US" sz="1200" b="0" i="1"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Quote accurately from a text when explaining what the text says explicitly and when drawing inferences from the text.</a:t>
                      </a:r>
                    </a:p>
                  </a:txBody>
                  <a:tcPr/>
                </a:tc>
              </a:tr>
            </a:tbl>
          </a:graphicData>
        </a:graphic>
      </p:graphicFrame>
      <p:sp>
        <p:nvSpPr>
          <p:cNvPr id="3" name="Slide Number Placeholder 2"/>
          <p:cNvSpPr>
            <a:spLocks noGrp="1"/>
          </p:cNvSpPr>
          <p:nvPr>
            <p:ph type="sldNum" sz="quarter" idx="12"/>
          </p:nvPr>
        </p:nvSpPr>
        <p:spPr/>
        <p:txBody>
          <a:bodyPr/>
          <a:lstStyle/>
          <a:p>
            <a:fld id="{10F6BAA8-EE98-4640-918A-6C29E24D3D60}" type="slidenum">
              <a:rPr lang="en-US" smtClean="0"/>
              <a:t>23</a:t>
            </a:fld>
            <a:endParaRPr lang="en-US"/>
          </a:p>
        </p:txBody>
      </p:sp>
    </p:spTree>
    <p:extLst>
      <p:ext uri="{BB962C8B-B14F-4D97-AF65-F5344CB8AC3E}">
        <p14:creationId xmlns:p14="http://schemas.microsoft.com/office/powerpoint/2010/main" val="39767230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000" dirty="0"/>
              <a:t>A New MC Format for CCSS-Aligned Assessment – </a:t>
            </a:r>
            <a:br>
              <a:rPr lang="en-US" sz="3000" dirty="0"/>
            </a:br>
            <a:r>
              <a:rPr lang="en-US" sz="3000" dirty="0"/>
              <a:t>Calling for Use of Textual </a:t>
            </a:r>
            <a:r>
              <a:rPr lang="en-US" sz="3000" dirty="0" smtClean="0"/>
              <a:t>Evidence (</a:t>
            </a:r>
            <a:r>
              <a:rPr lang="en-US" sz="3000" dirty="0" smtClean="0">
                <a:solidFill>
                  <a:srgbClr val="FF0000"/>
                </a:solidFill>
              </a:rPr>
              <a:t>Grade 9</a:t>
            </a:r>
            <a:r>
              <a:rPr lang="en-US" sz="3000" dirty="0" smtClean="0"/>
              <a:t>)</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2568796130"/>
              </p:ext>
            </p:extLst>
          </p:nvPr>
        </p:nvGraphicFramePr>
        <p:xfrm>
          <a:off x="457200" y="1417638"/>
          <a:ext cx="8229600" cy="4967434"/>
        </p:xfrm>
        <a:graphic>
          <a:graphicData uri="http://schemas.openxmlformats.org/drawingml/2006/table">
            <a:tbl>
              <a:tblPr firstRow="1" bandRow="1">
                <a:tableStyleId>{5C22544A-7EE6-4342-B048-85BDC9FD1C3A}</a:tableStyleId>
              </a:tblPr>
              <a:tblGrid>
                <a:gridCol w="8229600"/>
              </a:tblGrid>
              <a:tr h="222067">
                <a:tc>
                  <a:txBody>
                    <a:bodyPr/>
                    <a:lstStyle/>
                    <a:p>
                      <a:pPr marL="0" marR="0" algn="ctr">
                        <a:lnSpc>
                          <a:spcPts val="1480"/>
                        </a:lnSpc>
                        <a:spcBef>
                          <a:spcPts val="0"/>
                        </a:spcBef>
                        <a:spcAft>
                          <a:spcPts val="0"/>
                        </a:spcAft>
                        <a:tabLst>
                          <a:tab pos="342900" algn="l"/>
                        </a:tabLst>
                      </a:pPr>
                      <a:r>
                        <a:rPr lang="en-US" sz="1400" b="1" dirty="0" smtClean="0">
                          <a:effectLst/>
                          <a:latin typeface="Lucida Sans" panose="020B0602030504020204" pitchFamily="34" charset="0"/>
                          <a:ea typeface="Calibri"/>
                          <a:cs typeface="Tahoma"/>
                        </a:rPr>
                        <a:t>CCSS-Aligned Item </a:t>
                      </a:r>
                    </a:p>
                  </a:txBody>
                  <a:tcPr/>
                </a:tc>
              </a:tr>
              <a:tr h="2914735">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sng"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Part A</a:t>
                      </a:r>
                      <a:r>
                        <a:rPr kumimoji="0" lang="en-US" sz="1600" b="1"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 In the first three paragraphs of the story, what is a </a:t>
                      </a:r>
                      <a:r>
                        <a:rPr kumimoji="0" lang="en-US" sz="1600" b="1" i="0" u="none" strike="noStrike" kern="1200" cap="none" spc="0" normalizeH="0" baseline="0" noProof="0" dirty="0" smtClean="0">
                          <a:ln>
                            <a:noFill/>
                          </a:ln>
                          <a:solidFill>
                            <a:srgbClr val="FF0000"/>
                          </a:solidFill>
                          <a:effectLst/>
                          <a:uLnTx/>
                          <a:uFillTx/>
                          <a:latin typeface="Lucida Sans" panose="020B0602030504020204" pitchFamily="34" charset="0"/>
                          <a:ea typeface="Calibri"/>
                          <a:cs typeface="Times New Roman"/>
                        </a:rPr>
                        <a:t>theme</a:t>
                      </a:r>
                      <a:r>
                        <a:rPr kumimoji="0" lang="en-US" sz="1600" b="1"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 that is developed by details about the setting? </a:t>
                      </a:r>
                    </a:p>
                    <a:p>
                      <a:pPr marL="457200" marR="0" lvl="0" indent="-347663" algn="l" defTabSz="914400" rtl="0" eaLnBrk="1" fontAlgn="auto" latinLnBrk="0" hangingPunct="1">
                        <a:lnSpc>
                          <a:spcPct val="100000"/>
                        </a:lnSpc>
                        <a:spcBef>
                          <a:spcPts val="0"/>
                        </a:spcBef>
                        <a:spcAft>
                          <a:spcPts val="0"/>
                        </a:spcAft>
                        <a:buClrTx/>
                        <a:buSzTx/>
                        <a:buFontTx/>
                        <a:buAutoNum type="alphaUcPeriod"/>
                        <a:tabLst/>
                        <a:defRPr/>
                      </a:pPr>
                      <a:r>
                        <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The townspeople’s desires are very different from George’s.  </a:t>
                      </a:r>
                    </a:p>
                    <a:p>
                      <a:pPr marL="457200" marR="0" lvl="0" indent="-347663" algn="l" defTabSz="914400" rtl="0" eaLnBrk="1" fontAlgn="auto" latinLnBrk="0" hangingPunct="1">
                        <a:lnSpc>
                          <a:spcPct val="100000"/>
                        </a:lnSpc>
                        <a:spcBef>
                          <a:spcPts val="0"/>
                        </a:spcBef>
                        <a:spcAft>
                          <a:spcPts val="0"/>
                        </a:spcAft>
                        <a:buClrTx/>
                        <a:buSzTx/>
                        <a:buFontTx/>
                        <a:buAutoNum type="alphaUcPeriod"/>
                        <a:tabLst/>
                        <a:defRPr/>
                      </a:pPr>
                      <a:r>
                        <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It is a time of new beginnings.*</a:t>
                      </a:r>
                    </a:p>
                    <a:p>
                      <a:pPr marL="457200" marR="0" lvl="0" indent="-347663" algn="l" defTabSz="914400" rtl="0" eaLnBrk="1" fontAlgn="auto" latinLnBrk="0" hangingPunct="1">
                        <a:lnSpc>
                          <a:spcPct val="100000"/>
                        </a:lnSpc>
                        <a:spcBef>
                          <a:spcPts val="0"/>
                        </a:spcBef>
                        <a:spcAft>
                          <a:spcPts val="0"/>
                        </a:spcAft>
                        <a:buClrTx/>
                        <a:buSzTx/>
                        <a:buFontTx/>
                        <a:buAutoNum type="alphaUcPeriod"/>
                        <a:tabLst/>
                        <a:defRPr/>
                      </a:pPr>
                      <a:r>
                        <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The town is not likely ever to change.</a:t>
                      </a:r>
                    </a:p>
                    <a:p>
                      <a:pPr marL="457200" marR="0" lvl="0" indent="-347663" algn="l" defTabSz="914400" rtl="0" eaLnBrk="1" fontAlgn="auto" latinLnBrk="0" hangingPunct="1">
                        <a:lnSpc>
                          <a:spcPct val="100000"/>
                        </a:lnSpc>
                        <a:spcBef>
                          <a:spcPts val="0"/>
                        </a:spcBef>
                        <a:spcAft>
                          <a:spcPts val="1000"/>
                        </a:spcAft>
                        <a:buClrTx/>
                        <a:buSzTx/>
                        <a:buFontTx/>
                        <a:buAutoNum type="alphaUcPeriod"/>
                        <a:tabLst/>
                        <a:defRPr/>
                      </a:pPr>
                      <a:r>
                        <a:rPr kumimoji="0" lang="en-US" sz="16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It is hard to survive in a rural environment.</a:t>
                      </a:r>
                    </a:p>
                    <a:p>
                      <a:pPr marL="109538" marR="0" indent="0">
                        <a:lnSpc>
                          <a:spcPct val="100000"/>
                        </a:lnSpc>
                        <a:spcBef>
                          <a:spcPts val="0"/>
                        </a:spcBef>
                        <a:spcAft>
                          <a:spcPts val="0"/>
                        </a:spcAft>
                      </a:pPr>
                      <a:r>
                        <a:rPr lang="en-US" sz="1600" b="1" u="sng" dirty="0" smtClean="0">
                          <a:effectLst/>
                          <a:latin typeface="Lucida Sans" panose="020B0602030504020204" pitchFamily="34" charset="0"/>
                          <a:ea typeface="Calibri"/>
                          <a:cs typeface="Tahoma"/>
                        </a:rPr>
                        <a:t>Part B</a:t>
                      </a:r>
                      <a:r>
                        <a:rPr lang="en-US" sz="1600" b="1" dirty="0" smtClean="0">
                          <a:effectLst/>
                          <a:latin typeface="Lucida Sans" panose="020B0602030504020204" pitchFamily="34" charset="0"/>
                          <a:ea typeface="Calibri"/>
                          <a:cs typeface="Tahoma"/>
                        </a:rPr>
                        <a:t>: Which </a:t>
                      </a:r>
                      <a:r>
                        <a:rPr lang="en-US" sz="1600" b="1" u="sng" dirty="0" smtClean="0">
                          <a:solidFill>
                            <a:srgbClr val="FF0000"/>
                          </a:solidFill>
                          <a:effectLst/>
                          <a:latin typeface="Lucida Sans" panose="020B0602030504020204" pitchFamily="34" charset="0"/>
                          <a:ea typeface="Calibri"/>
                          <a:cs typeface="Tahoma"/>
                        </a:rPr>
                        <a:t>two</a:t>
                      </a:r>
                      <a:r>
                        <a:rPr lang="en-US" sz="1600" b="1" dirty="0" smtClean="0">
                          <a:solidFill>
                            <a:srgbClr val="FF0000"/>
                          </a:solidFill>
                          <a:effectLst/>
                          <a:latin typeface="Lucida Sans" panose="020B0602030504020204" pitchFamily="34" charset="0"/>
                          <a:ea typeface="Calibri"/>
                          <a:cs typeface="Tahoma"/>
                        </a:rPr>
                        <a:t> details </a:t>
                      </a:r>
                      <a:r>
                        <a:rPr lang="en-US" sz="1600" b="1" dirty="0" smtClean="0">
                          <a:effectLst/>
                          <a:latin typeface="Lucida Sans" panose="020B0602030504020204" pitchFamily="34" charset="0"/>
                          <a:ea typeface="Calibri"/>
                          <a:cs typeface="Tahoma"/>
                        </a:rPr>
                        <a:t>from the passage support the theme in Part A? </a:t>
                      </a:r>
                      <a:endParaRPr lang="en-US" sz="1600" dirty="0" smtClean="0">
                        <a:effectLst/>
                        <a:latin typeface="Lucida Sans" panose="020B0602030504020204" pitchFamily="34" charset="0"/>
                        <a:ea typeface="Calibri"/>
                        <a:cs typeface="Times New Roman"/>
                      </a:endParaRPr>
                    </a:p>
                    <a:p>
                      <a:pPr marL="395288" marR="0" lvl="0" indent="-341313">
                        <a:lnSpc>
                          <a:spcPct val="100000"/>
                        </a:lnSpc>
                        <a:spcBef>
                          <a:spcPts val="0"/>
                        </a:spcBef>
                        <a:spcAft>
                          <a:spcPts val="0"/>
                        </a:spcAft>
                        <a:buFont typeface="+mj-lt"/>
                        <a:buAutoNum type="alphaUcPeriod"/>
                      </a:pPr>
                      <a:r>
                        <a:rPr lang="en-US" sz="1600" dirty="0" smtClean="0">
                          <a:effectLst/>
                          <a:latin typeface="Lucida Sans" panose="020B0602030504020204" pitchFamily="34" charset="0"/>
                          <a:ea typeface="Calibri"/>
                          <a:cs typeface="Tahoma"/>
                        </a:rPr>
                        <a:t>“It was April and the young tree leaves were just coming out of their buds.”*</a:t>
                      </a:r>
                      <a:endParaRPr lang="en-US" sz="1600" dirty="0" smtClean="0">
                        <a:effectLst/>
                        <a:latin typeface="Lucida Sans" panose="020B0602030504020204" pitchFamily="34" charset="0"/>
                        <a:ea typeface="Calibri"/>
                        <a:cs typeface="Times New Roman"/>
                      </a:endParaRPr>
                    </a:p>
                    <a:p>
                      <a:pPr marL="395288" marR="0" lvl="0" indent="-341313">
                        <a:lnSpc>
                          <a:spcPct val="100000"/>
                        </a:lnSpc>
                        <a:spcBef>
                          <a:spcPts val="0"/>
                        </a:spcBef>
                        <a:spcAft>
                          <a:spcPts val="0"/>
                        </a:spcAft>
                        <a:buFont typeface="+mj-lt"/>
                        <a:buAutoNum type="alphaUcPeriod"/>
                      </a:pPr>
                      <a:r>
                        <a:rPr lang="en-US" sz="1600" dirty="0" smtClean="0">
                          <a:solidFill>
                            <a:srgbClr val="000000"/>
                          </a:solidFill>
                          <a:effectLst/>
                          <a:latin typeface="Lucida Sans" panose="020B0602030504020204" pitchFamily="34" charset="0"/>
                          <a:ea typeface="Calibri"/>
                          <a:cs typeface="Times New Roman"/>
                        </a:rPr>
                        <a:t>“The boy who slept in the hotel office lay on a cot by the door. His mouth was open and he snored lustily.”</a:t>
                      </a:r>
                      <a:endParaRPr lang="en-US" sz="1600" dirty="0" smtClean="0">
                        <a:effectLst/>
                        <a:latin typeface="Lucida Sans" panose="020B0602030504020204" pitchFamily="34" charset="0"/>
                        <a:ea typeface="Calibri"/>
                        <a:cs typeface="Times New Roman"/>
                      </a:endParaRPr>
                    </a:p>
                    <a:p>
                      <a:pPr marL="395288" marR="0" lvl="0" indent="-341313">
                        <a:lnSpc>
                          <a:spcPct val="100000"/>
                        </a:lnSpc>
                        <a:spcBef>
                          <a:spcPts val="0"/>
                        </a:spcBef>
                        <a:spcAft>
                          <a:spcPts val="0"/>
                        </a:spcAft>
                        <a:buFont typeface="+mj-lt"/>
                        <a:buAutoNum type="alphaUcPeriod"/>
                      </a:pPr>
                      <a:r>
                        <a:rPr lang="en-US" sz="1600" dirty="0" smtClean="0">
                          <a:effectLst/>
                          <a:latin typeface="Lucida Sans" panose="020B0602030504020204" pitchFamily="34" charset="0"/>
                          <a:ea typeface="Calibri"/>
                          <a:cs typeface="Tahoma"/>
                        </a:rPr>
                        <a:t>“The east was pink with the dawn and long streaks of light climbed into the sky where a few stars still shone.”* </a:t>
                      </a:r>
                      <a:endParaRPr lang="en-US" sz="1600" dirty="0" smtClean="0">
                        <a:effectLst/>
                        <a:latin typeface="Lucida Sans" panose="020B0602030504020204" pitchFamily="34" charset="0"/>
                        <a:ea typeface="Calibri"/>
                        <a:cs typeface="Times New Roman"/>
                      </a:endParaRPr>
                    </a:p>
                    <a:p>
                      <a:pPr marL="53975" marR="0" lvl="0" indent="0">
                        <a:lnSpc>
                          <a:spcPct val="100000"/>
                        </a:lnSpc>
                        <a:spcBef>
                          <a:spcPts val="0"/>
                        </a:spcBef>
                        <a:spcAft>
                          <a:spcPts val="0"/>
                        </a:spcAft>
                        <a:buFont typeface="+mj-lt"/>
                        <a:buNone/>
                      </a:pPr>
                      <a:r>
                        <a:rPr lang="en-US" sz="1600" dirty="0" smtClean="0">
                          <a:effectLst/>
                          <a:latin typeface="Lucida Sans" panose="020B0602030504020204" pitchFamily="34" charset="0"/>
                          <a:ea typeface="Calibri"/>
                          <a:cs typeface="Tahoma"/>
                        </a:rPr>
                        <a:t>D.,</a:t>
                      </a:r>
                      <a:r>
                        <a:rPr lang="en-US" sz="1600" baseline="0" dirty="0" smtClean="0">
                          <a:effectLst/>
                          <a:latin typeface="Lucida Sans" panose="020B0602030504020204" pitchFamily="34" charset="0"/>
                          <a:ea typeface="Calibri"/>
                          <a:cs typeface="Tahoma"/>
                        </a:rPr>
                        <a:t> E., </a:t>
                      </a:r>
                      <a:r>
                        <a:rPr lang="en-US" sz="1600" dirty="0" smtClean="0">
                          <a:effectLst/>
                          <a:latin typeface="Lucida Sans" panose="020B0602030504020204" pitchFamily="34" charset="0"/>
                          <a:ea typeface="Calibri"/>
                          <a:cs typeface="Tahoma"/>
                        </a:rPr>
                        <a:t>&amp;</a:t>
                      </a:r>
                      <a:r>
                        <a:rPr lang="en-US" sz="1600" baseline="0" dirty="0" smtClean="0">
                          <a:effectLst/>
                          <a:latin typeface="Lucida Sans" panose="020B0602030504020204" pitchFamily="34" charset="0"/>
                          <a:ea typeface="Calibri"/>
                          <a:cs typeface="Tahoma"/>
                        </a:rPr>
                        <a:t> F. </a:t>
                      </a:r>
                      <a:r>
                        <a:rPr lang="en-US" sz="1600" i="1" dirty="0" smtClean="0">
                          <a:effectLst/>
                          <a:latin typeface="Lucida Sans" panose="020B0602030504020204" pitchFamily="34" charset="0"/>
                          <a:ea typeface="Calibri"/>
                          <a:cs typeface="Tahoma"/>
                        </a:rPr>
                        <a:t>[The remaining distractors are not shown.]</a:t>
                      </a:r>
                      <a:endPar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txBody>
                  <a:tcPr/>
                </a:tc>
              </a:tr>
              <a:tr h="1655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3B5875"/>
                          </a:solidFill>
                          <a:effectLst/>
                          <a:uLnTx/>
                          <a:uFillTx/>
                          <a:latin typeface="Lucida Sans" panose="020B0602030504020204" pitchFamily="34" charset="0"/>
                        </a:rPr>
                        <a:t>(Grade 9 item based on a short story from Sherwood Anderson’s novel </a:t>
                      </a:r>
                      <a:r>
                        <a:rPr kumimoji="0" lang="en-US" sz="1200" b="0" i="1" u="none" strike="noStrike" kern="1200" cap="none" spc="0" normalizeH="0" baseline="0" noProof="0" dirty="0" err="1" smtClean="0">
                          <a:ln>
                            <a:noFill/>
                          </a:ln>
                          <a:solidFill>
                            <a:srgbClr val="3B5875"/>
                          </a:solidFill>
                          <a:effectLst/>
                          <a:uLnTx/>
                          <a:uFillTx/>
                          <a:latin typeface="Lucida Sans" panose="020B0602030504020204" pitchFamily="34" charset="0"/>
                        </a:rPr>
                        <a:t>Winesburg</a:t>
                      </a:r>
                      <a:r>
                        <a:rPr kumimoji="0" lang="en-US" sz="1200" b="0" i="1" u="none" strike="noStrike" kern="1200" cap="none" spc="0" normalizeH="0" baseline="0" noProof="0" dirty="0" smtClean="0">
                          <a:ln>
                            <a:noFill/>
                          </a:ln>
                          <a:solidFill>
                            <a:srgbClr val="3B5875"/>
                          </a:solidFill>
                          <a:effectLst/>
                          <a:uLnTx/>
                          <a:uFillTx/>
                          <a:latin typeface="Lucida Sans" panose="020B0602030504020204" pitchFamily="34" charset="0"/>
                        </a:rPr>
                        <a:t>, Ohio.)</a:t>
                      </a:r>
                      <a:endParaRPr lang="en-US" sz="600" dirty="0">
                        <a:solidFill>
                          <a:srgbClr val="3B5875"/>
                        </a:solidFill>
                        <a:effectLst/>
                        <a:latin typeface="Lucida Sans" panose="020B0602030504020204" pitchFamily="34" charset="0"/>
                        <a:ea typeface="Calibri"/>
                        <a:cs typeface="Times New Roman"/>
                      </a:endParaRPr>
                    </a:p>
                  </a:txBody>
                  <a:tcPr/>
                </a:tc>
              </a:tr>
              <a:tr h="1025355">
                <a:tc>
                  <a:txBody>
                    <a:bodyPr/>
                    <a:lstStyle/>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RL.9.2: </a:t>
                      </a:r>
                      <a:r>
                        <a:rPr kumimoji="0" lang="en-US" sz="1200" b="0" i="1"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Determine a theme or central idea of a text and analyze in detail its development over the course of the text, including how it emerges and is shaped and refined by specific details; provide an objective summary of the text.</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RL.9.1: </a:t>
                      </a:r>
                      <a:r>
                        <a:rPr kumimoji="0" lang="en-US" sz="1200" b="0" i="1"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Cite strong and thorough textual evidence to support analysis of what the text says explicitly as well as inferences drawn from the text.</a:t>
                      </a:r>
                    </a:p>
                  </a:txBody>
                  <a:tcPr/>
                </a:tc>
              </a:tr>
            </a:tbl>
          </a:graphicData>
        </a:graphic>
      </p:graphicFrame>
      <p:sp>
        <p:nvSpPr>
          <p:cNvPr id="3" name="Slide Number Placeholder 2"/>
          <p:cNvSpPr>
            <a:spLocks noGrp="1"/>
          </p:cNvSpPr>
          <p:nvPr>
            <p:ph type="sldNum" sz="quarter" idx="12"/>
          </p:nvPr>
        </p:nvSpPr>
        <p:spPr/>
        <p:txBody>
          <a:bodyPr/>
          <a:lstStyle/>
          <a:p>
            <a:fld id="{10F6BAA8-EE98-4640-918A-6C29E24D3D60}" type="slidenum">
              <a:rPr lang="en-US" smtClean="0"/>
              <a:t>24</a:t>
            </a:fld>
            <a:endParaRPr lang="en-US"/>
          </a:p>
        </p:txBody>
      </p:sp>
    </p:spTree>
    <p:extLst>
      <p:ext uri="{BB962C8B-B14F-4D97-AF65-F5344CB8AC3E}">
        <p14:creationId xmlns:p14="http://schemas.microsoft.com/office/powerpoint/2010/main" val="27276904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t>Argumentative Writing Anchor Standard 1:</a:t>
            </a:r>
            <a:endParaRPr lang="en-US" sz="3500" b="1" dirty="0"/>
          </a:p>
        </p:txBody>
      </p:sp>
      <p:sp>
        <p:nvSpPr>
          <p:cNvPr id="4" name="Slide Number Placeholder 3"/>
          <p:cNvSpPr>
            <a:spLocks noGrp="1"/>
          </p:cNvSpPr>
          <p:nvPr>
            <p:ph type="sldNum" sz="quarter" idx="12"/>
          </p:nvPr>
        </p:nvSpPr>
        <p:spPr/>
        <p:txBody>
          <a:bodyPr/>
          <a:lstStyle/>
          <a:p>
            <a:fld id="{10F6BAA8-EE98-4640-918A-6C29E24D3D60}" type="slidenum">
              <a:rPr lang="en-US" smtClean="0"/>
              <a:t>25</a:t>
            </a:fld>
            <a:endParaRPr lang="en-US"/>
          </a:p>
        </p:txBody>
      </p:sp>
      <p:sp>
        <p:nvSpPr>
          <p:cNvPr id="3" name="TextBox 2"/>
          <p:cNvSpPr txBox="1"/>
          <p:nvPr/>
        </p:nvSpPr>
        <p:spPr>
          <a:xfrm>
            <a:off x="7044267" y="4572000"/>
            <a:ext cx="184666" cy="369332"/>
          </a:xfrm>
          <a:prstGeom prst="rect">
            <a:avLst/>
          </a:prstGeom>
          <a:noFill/>
        </p:spPr>
        <p:txBody>
          <a:bodyPr wrap="none" rtlCol="0">
            <a:spAutoFit/>
          </a:bodyPr>
          <a:lstStyle/>
          <a:p>
            <a:endParaRPr lang="en-US" dirty="0"/>
          </a:p>
        </p:txBody>
      </p:sp>
      <p:pic>
        <p:nvPicPr>
          <p:cNvPr id="7" name="Picture 2"/>
          <p:cNvPicPr>
            <a:picLocks noChangeAspect="1" noChangeArrowheads="1"/>
          </p:cNvPicPr>
          <p:nvPr/>
        </p:nvPicPr>
        <p:blipFill>
          <a:blip r:embed="rId3"/>
          <a:srcRect/>
          <a:stretch>
            <a:fillRect/>
          </a:stretch>
        </p:blipFill>
        <p:spPr bwMode="auto">
          <a:xfrm>
            <a:off x="3306242" y="1434725"/>
            <a:ext cx="5600696" cy="4306935"/>
          </a:xfrm>
          <a:prstGeom prst="rect">
            <a:avLst/>
          </a:prstGeom>
          <a:noFill/>
          <a:ln w="9525">
            <a:solidFill>
              <a:schemeClr val="tx1">
                <a:lumMod val="75000"/>
                <a:lumOff val="25000"/>
              </a:schemeClr>
            </a:solidFill>
            <a:miter lim="800000"/>
            <a:headEnd/>
            <a:tailEnd/>
          </a:ln>
        </p:spPr>
      </p:pic>
      <p:sp>
        <p:nvSpPr>
          <p:cNvPr id="8" name="TextBox 7"/>
          <p:cNvSpPr txBox="1"/>
          <p:nvPr/>
        </p:nvSpPr>
        <p:spPr>
          <a:xfrm>
            <a:off x="338667" y="1393407"/>
            <a:ext cx="2844800" cy="4431983"/>
          </a:xfrm>
          <a:prstGeom prst="rect">
            <a:avLst/>
          </a:prstGeom>
          <a:noFill/>
        </p:spPr>
        <p:txBody>
          <a:bodyPr wrap="square" rtlCol="0">
            <a:spAutoFit/>
          </a:bodyPr>
          <a:lstStyle/>
          <a:p>
            <a:r>
              <a:rPr lang="en-US" sz="2200" dirty="0" smtClean="0"/>
              <a:t>CCR Anchor Standard for Writing Arguments:</a:t>
            </a:r>
          </a:p>
          <a:p>
            <a:endParaRPr lang="en-US" sz="2200" dirty="0"/>
          </a:p>
          <a:p>
            <a:endParaRPr lang="en-US" sz="2400" b="1" dirty="0" smtClean="0"/>
          </a:p>
          <a:p>
            <a:r>
              <a:rPr lang="en-US" sz="2400" b="1" dirty="0" smtClean="0"/>
              <a:t>1. Write </a:t>
            </a:r>
            <a:r>
              <a:rPr lang="en-US" sz="2400" b="1" dirty="0" smtClean="0">
                <a:solidFill>
                  <a:schemeClr val="accent2"/>
                </a:solidFill>
              </a:rPr>
              <a:t>arguments</a:t>
            </a:r>
            <a:r>
              <a:rPr lang="en-US" sz="2400" b="1" dirty="0" smtClean="0"/>
              <a:t> to </a:t>
            </a:r>
            <a:r>
              <a:rPr lang="en-US" sz="2400" b="1" dirty="0" smtClean="0">
                <a:solidFill>
                  <a:srgbClr val="C0504D"/>
                </a:solidFill>
              </a:rPr>
              <a:t>support claims </a:t>
            </a:r>
            <a:r>
              <a:rPr lang="en-US" sz="2400" b="1" dirty="0" smtClean="0"/>
              <a:t>in an </a:t>
            </a:r>
            <a:r>
              <a:rPr lang="en-US" sz="2400" b="1" dirty="0" smtClean="0">
                <a:solidFill>
                  <a:srgbClr val="C0504D"/>
                </a:solidFill>
              </a:rPr>
              <a:t>analysis</a:t>
            </a:r>
            <a:r>
              <a:rPr lang="en-US" sz="2400" b="1" dirty="0" smtClean="0"/>
              <a:t> of </a:t>
            </a:r>
            <a:r>
              <a:rPr lang="en-US" sz="2400" b="1" dirty="0" smtClean="0">
                <a:solidFill>
                  <a:srgbClr val="C0504D"/>
                </a:solidFill>
              </a:rPr>
              <a:t>substantive</a:t>
            </a:r>
            <a:r>
              <a:rPr lang="en-US" sz="2400" b="1" dirty="0" smtClean="0"/>
              <a:t> topics or </a:t>
            </a:r>
            <a:r>
              <a:rPr lang="en-US" sz="2400" b="1" dirty="0" smtClean="0">
                <a:solidFill>
                  <a:srgbClr val="C0504D"/>
                </a:solidFill>
              </a:rPr>
              <a:t>texts</a:t>
            </a:r>
            <a:r>
              <a:rPr lang="en-US" sz="2400" b="1" dirty="0" smtClean="0"/>
              <a:t>, using </a:t>
            </a:r>
            <a:r>
              <a:rPr lang="en-US" sz="2400" b="1" dirty="0" smtClean="0">
                <a:solidFill>
                  <a:srgbClr val="C0504D"/>
                </a:solidFill>
              </a:rPr>
              <a:t>valid reasoning </a:t>
            </a:r>
            <a:r>
              <a:rPr lang="en-US" sz="2400" b="1" dirty="0" smtClean="0"/>
              <a:t>and </a:t>
            </a:r>
            <a:r>
              <a:rPr lang="en-US" sz="2400" b="1" dirty="0" smtClean="0">
                <a:solidFill>
                  <a:srgbClr val="C0504D"/>
                </a:solidFill>
              </a:rPr>
              <a:t>relevant and sufficient evidence</a:t>
            </a:r>
            <a:r>
              <a:rPr lang="en-US" sz="2400" b="1" dirty="0" smtClean="0"/>
              <a:t>. </a:t>
            </a:r>
            <a:endParaRPr lang="en-US" sz="2400" b="1" dirty="0"/>
          </a:p>
        </p:txBody>
      </p:sp>
      <p:sp>
        <p:nvSpPr>
          <p:cNvPr id="9" name="TextBox 8"/>
          <p:cNvSpPr txBox="1"/>
          <p:nvPr/>
        </p:nvSpPr>
        <p:spPr>
          <a:xfrm>
            <a:off x="6790245" y="5909738"/>
            <a:ext cx="2133605" cy="276999"/>
          </a:xfrm>
          <a:prstGeom prst="rect">
            <a:avLst/>
          </a:prstGeom>
          <a:noFill/>
        </p:spPr>
        <p:txBody>
          <a:bodyPr wrap="square" rtlCol="0">
            <a:spAutoFit/>
          </a:bodyPr>
          <a:lstStyle/>
          <a:p>
            <a:r>
              <a:rPr lang="en-US" sz="1200" dirty="0" smtClean="0"/>
              <a:t>Page 41 of CCSS-ELA/Literacy</a:t>
            </a:r>
            <a:endParaRPr lang="en-US" sz="1200" dirty="0"/>
          </a:p>
        </p:txBody>
      </p:sp>
    </p:spTree>
    <p:extLst>
      <p:ext uri="{BB962C8B-B14F-4D97-AF65-F5344CB8AC3E}">
        <p14:creationId xmlns:p14="http://schemas.microsoft.com/office/powerpoint/2010/main" val="10691310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Argumentative writing</a:t>
            </a:r>
            <a:endParaRPr lang="en-US" dirty="0"/>
          </a:p>
        </p:txBody>
      </p:sp>
      <p:sp>
        <p:nvSpPr>
          <p:cNvPr id="4" name="Slide Number Placeholder 3"/>
          <p:cNvSpPr>
            <a:spLocks noGrp="1"/>
          </p:cNvSpPr>
          <p:nvPr>
            <p:ph type="sldNum" sz="quarter" idx="12"/>
          </p:nvPr>
        </p:nvSpPr>
        <p:spPr/>
        <p:txBody>
          <a:bodyPr/>
          <a:lstStyle/>
          <a:p>
            <a:fld id="{10F6BAA8-EE98-4640-918A-6C29E24D3D60}" type="slidenum">
              <a:rPr lang="en-US" smtClean="0"/>
              <a:t>26</a:t>
            </a:fld>
            <a:endParaRPr lang="en-US"/>
          </a:p>
        </p:txBody>
      </p:sp>
      <p:sp>
        <p:nvSpPr>
          <p:cNvPr id="5" name="Rectangle 6"/>
          <p:cNvSpPr>
            <a:spLocks noGrp="1" noChangeArrowheads="1"/>
          </p:cNvSpPr>
          <p:nvPr>
            <p:ph sz="quarter" idx="1"/>
          </p:nvPr>
        </p:nvSpPr>
        <p:spPr>
          <a:xfrm>
            <a:off x="457200" y="1447800"/>
            <a:ext cx="8191500" cy="4876800"/>
          </a:xfrm>
        </p:spPr>
        <p:txBody>
          <a:bodyPr>
            <a:normAutofit fontScale="92500" lnSpcReduction="10000"/>
          </a:bodyPr>
          <a:lstStyle/>
          <a:p>
            <a:pPr marL="0" indent="0" algn="ctr">
              <a:spcBef>
                <a:spcPct val="0"/>
              </a:spcBef>
              <a:buNone/>
              <a:tabLst>
                <a:tab pos="231775" algn="l"/>
              </a:tabLst>
              <a:defRPr/>
            </a:pPr>
            <a:r>
              <a:rPr lang="en-US" b="1" dirty="0" smtClean="0">
                <a:solidFill>
                  <a:schemeClr val="tx1">
                    <a:lumMod val="75000"/>
                    <a:lumOff val="25000"/>
                  </a:schemeClr>
                </a:solidFill>
                <a:ea typeface="ＭＳ Ｐゴシック" pitchFamily="31" charset="-128"/>
                <a:cs typeface="Bookman Old Style"/>
              </a:rPr>
              <a:t>CCR Anchor Standard #1 for Writing:</a:t>
            </a:r>
          </a:p>
          <a:p>
            <a:pPr marL="0" indent="0">
              <a:spcBef>
                <a:spcPct val="0"/>
              </a:spcBef>
              <a:buNone/>
              <a:tabLst>
                <a:tab pos="231775" algn="l"/>
              </a:tabLst>
              <a:defRPr/>
            </a:pPr>
            <a:endParaRPr lang="en-US" b="1" i="1" dirty="0" smtClean="0">
              <a:solidFill>
                <a:schemeClr val="tx1">
                  <a:lumMod val="75000"/>
                  <a:lumOff val="25000"/>
                </a:schemeClr>
              </a:solidFill>
              <a:ea typeface="ＭＳ Ｐゴシック" pitchFamily="31" charset="-128"/>
              <a:cs typeface="Bookman Old Style"/>
            </a:endParaRPr>
          </a:p>
          <a:p>
            <a:pPr marL="0" indent="0">
              <a:spcBef>
                <a:spcPct val="0"/>
              </a:spcBef>
              <a:buNone/>
              <a:tabLst>
                <a:tab pos="231775" algn="l"/>
              </a:tabLst>
              <a:defRPr/>
            </a:pPr>
            <a:r>
              <a:rPr lang="en-US" dirty="0" smtClean="0">
                <a:solidFill>
                  <a:schemeClr val="tx1">
                    <a:lumMod val="75000"/>
                    <a:lumOff val="25000"/>
                  </a:schemeClr>
                </a:solidFill>
                <a:ea typeface="ＭＳ Ｐゴシック" pitchFamily="31" charset="-128"/>
                <a:cs typeface="Bookman Old Style"/>
              </a:rPr>
              <a:t>Write </a:t>
            </a:r>
            <a:r>
              <a:rPr lang="en-US" dirty="0" smtClean="0">
                <a:solidFill>
                  <a:schemeClr val="accent2">
                    <a:lumMod val="75000"/>
                    <a:lumOff val="25000"/>
                  </a:schemeClr>
                </a:solidFill>
                <a:ea typeface="ＭＳ Ｐゴシック" pitchFamily="31" charset="-128"/>
                <a:cs typeface="Bookman Old Style"/>
              </a:rPr>
              <a:t>arguments</a:t>
            </a:r>
            <a:r>
              <a:rPr lang="en-US" dirty="0" smtClean="0">
                <a:solidFill>
                  <a:schemeClr val="tx1">
                    <a:lumMod val="75000"/>
                    <a:lumOff val="25000"/>
                  </a:schemeClr>
                </a:solidFill>
                <a:ea typeface="ＭＳ Ｐゴシック" pitchFamily="31" charset="-128"/>
                <a:cs typeface="Bookman Old Style"/>
              </a:rPr>
              <a:t> to </a:t>
            </a:r>
            <a:r>
              <a:rPr lang="en-US" dirty="0" smtClean="0">
                <a:solidFill>
                  <a:schemeClr val="accent2">
                    <a:lumMod val="75000"/>
                    <a:lumOff val="25000"/>
                  </a:schemeClr>
                </a:solidFill>
                <a:ea typeface="ＭＳ Ｐゴシック" pitchFamily="31" charset="-128"/>
                <a:cs typeface="Bookman Old Style"/>
              </a:rPr>
              <a:t>support claims </a:t>
            </a:r>
            <a:r>
              <a:rPr lang="en-US" dirty="0" smtClean="0">
                <a:solidFill>
                  <a:schemeClr val="tx1">
                    <a:lumMod val="75000"/>
                    <a:lumOff val="25000"/>
                  </a:schemeClr>
                </a:solidFill>
                <a:ea typeface="ＭＳ Ｐゴシック" pitchFamily="31" charset="-128"/>
                <a:cs typeface="Bookman Old Style"/>
              </a:rPr>
              <a:t>in an </a:t>
            </a:r>
            <a:r>
              <a:rPr lang="en-US" dirty="0" smtClean="0">
                <a:solidFill>
                  <a:schemeClr val="accent2">
                    <a:lumMod val="75000"/>
                    <a:lumOff val="25000"/>
                  </a:schemeClr>
                </a:solidFill>
                <a:ea typeface="ＭＳ Ｐゴシック" pitchFamily="31" charset="-128"/>
                <a:cs typeface="Bookman Old Style"/>
              </a:rPr>
              <a:t>analysis</a:t>
            </a:r>
            <a:r>
              <a:rPr lang="en-US" dirty="0" smtClean="0">
                <a:solidFill>
                  <a:schemeClr val="tx1">
                    <a:lumMod val="75000"/>
                    <a:lumOff val="25000"/>
                  </a:schemeClr>
                </a:solidFill>
                <a:ea typeface="ＭＳ Ｐゴシック" pitchFamily="31" charset="-128"/>
                <a:cs typeface="Bookman Old Style"/>
              </a:rPr>
              <a:t> of </a:t>
            </a:r>
            <a:r>
              <a:rPr lang="en-US" dirty="0" smtClean="0">
                <a:solidFill>
                  <a:schemeClr val="accent2">
                    <a:lumMod val="75000"/>
                    <a:lumOff val="25000"/>
                  </a:schemeClr>
                </a:solidFill>
                <a:ea typeface="ＭＳ Ｐゴシック" pitchFamily="31" charset="-128"/>
                <a:cs typeface="Bookman Old Style"/>
              </a:rPr>
              <a:t>substantive</a:t>
            </a:r>
            <a:r>
              <a:rPr lang="en-US" dirty="0" smtClean="0">
                <a:solidFill>
                  <a:schemeClr val="tx1">
                    <a:lumMod val="75000"/>
                    <a:lumOff val="25000"/>
                  </a:schemeClr>
                </a:solidFill>
                <a:ea typeface="ＭＳ Ｐゴシック" pitchFamily="31" charset="-128"/>
                <a:cs typeface="Bookman Old Style"/>
              </a:rPr>
              <a:t> topics or </a:t>
            </a:r>
            <a:r>
              <a:rPr lang="en-US" dirty="0" smtClean="0">
                <a:solidFill>
                  <a:schemeClr val="accent2">
                    <a:lumMod val="75000"/>
                    <a:lumOff val="25000"/>
                  </a:schemeClr>
                </a:solidFill>
                <a:ea typeface="ＭＳ Ｐゴシック" pitchFamily="31" charset="-128"/>
                <a:cs typeface="Bookman Old Style"/>
              </a:rPr>
              <a:t>texts</a:t>
            </a:r>
            <a:r>
              <a:rPr lang="en-US" dirty="0" smtClean="0">
                <a:solidFill>
                  <a:schemeClr val="tx1">
                    <a:lumMod val="75000"/>
                    <a:lumOff val="25000"/>
                  </a:schemeClr>
                </a:solidFill>
                <a:ea typeface="ＭＳ Ｐゴシック" pitchFamily="31" charset="-128"/>
                <a:cs typeface="Bookman Old Style"/>
              </a:rPr>
              <a:t>, using </a:t>
            </a:r>
            <a:r>
              <a:rPr lang="en-US" dirty="0" smtClean="0">
                <a:solidFill>
                  <a:schemeClr val="accent2">
                    <a:lumMod val="75000"/>
                    <a:lumOff val="25000"/>
                  </a:schemeClr>
                </a:solidFill>
                <a:ea typeface="ＭＳ Ｐゴシック" pitchFamily="31" charset="-128"/>
                <a:cs typeface="Bookman Old Style"/>
              </a:rPr>
              <a:t>valid reasoning </a:t>
            </a:r>
            <a:r>
              <a:rPr lang="en-US" dirty="0" smtClean="0">
                <a:solidFill>
                  <a:schemeClr val="tx1">
                    <a:lumMod val="75000"/>
                    <a:lumOff val="25000"/>
                  </a:schemeClr>
                </a:solidFill>
                <a:ea typeface="ＭＳ Ｐゴシック" pitchFamily="31" charset="-128"/>
                <a:cs typeface="Bookman Old Style"/>
              </a:rPr>
              <a:t>and </a:t>
            </a:r>
            <a:r>
              <a:rPr lang="en-US" dirty="0" smtClean="0">
                <a:solidFill>
                  <a:schemeClr val="accent2">
                    <a:lumMod val="75000"/>
                    <a:lumOff val="25000"/>
                  </a:schemeClr>
                </a:solidFill>
                <a:ea typeface="ＭＳ Ｐゴシック" pitchFamily="31" charset="-128"/>
                <a:cs typeface="Bookman Old Style"/>
              </a:rPr>
              <a:t>relevant and sufficient evidence</a:t>
            </a:r>
            <a:r>
              <a:rPr lang="en-US" dirty="0" smtClean="0">
                <a:solidFill>
                  <a:schemeClr val="tx1">
                    <a:lumMod val="75000"/>
                    <a:lumOff val="25000"/>
                  </a:schemeClr>
                </a:solidFill>
                <a:ea typeface="ＭＳ Ｐゴシック" pitchFamily="31" charset="-128"/>
                <a:cs typeface="Bookman Old Style"/>
              </a:rPr>
              <a:t>.</a:t>
            </a:r>
          </a:p>
          <a:p>
            <a:pPr marL="0" indent="0">
              <a:spcBef>
                <a:spcPct val="0"/>
              </a:spcBef>
              <a:buNone/>
              <a:tabLst>
                <a:tab pos="231775" algn="l"/>
              </a:tabLst>
              <a:defRPr/>
            </a:pPr>
            <a:endParaRPr lang="en-US" b="1" dirty="0" smtClean="0">
              <a:solidFill>
                <a:schemeClr val="tx1">
                  <a:lumMod val="75000"/>
                  <a:lumOff val="25000"/>
                </a:schemeClr>
              </a:solidFill>
              <a:ea typeface="ＭＳ Ｐゴシック" pitchFamily="31" charset="-128"/>
              <a:cs typeface="Bookman Old Style"/>
            </a:endParaRPr>
          </a:p>
          <a:p>
            <a:pPr marL="0" indent="0" algn="ctr">
              <a:spcBef>
                <a:spcPct val="0"/>
              </a:spcBef>
              <a:buNone/>
              <a:tabLst>
                <a:tab pos="231775" algn="l"/>
              </a:tabLst>
              <a:defRPr/>
            </a:pPr>
            <a:r>
              <a:rPr lang="en-US" b="1" dirty="0" smtClean="0">
                <a:solidFill>
                  <a:schemeClr val="tx1">
                    <a:lumMod val="75000"/>
                    <a:lumOff val="25000"/>
                  </a:schemeClr>
                </a:solidFill>
                <a:ea typeface="ＭＳ Ｐゴシック" pitchFamily="31" charset="-128"/>
                <a:cs typeface="Bookman Old Style"/>
              </a:rPr>
              <a:t>One “reading” of the standard:</a:t>
            </a:r>
          </a:p>
          <a:p>
            <a:pPr marL="0" indent="0">
              <a:spcBef>
                <a:spcPct val="0"/>
              </a:spcBef>
              <a:buNone/>
              <a:tabLst>
                <a:tab pos="231775" algn="l"/>
              </a:tabLst>
              <a:defRPr/>
            </a:pPr>
            <a:endParaRPr lang="en-US" b="1" dirty="0" smtClean="0">
              <a:solidFill>
                <a:schemeClr val="tx1">
                  <a:lumMod val="75000"/>
                  <a:lumOff val="25000"/>
                </a:schemeClr>
              </a:solidFill>
              <a:ea typeface="ＭＳ Ｐゴシック" pitchFamily="31" charset="-128"/>
              <a:cs typeface="Bookman Old Style"/>
            </a:endParaRPr>
          </a:p>
          <a:p>
            <a:pPr marL="0" indent="0">
              <a:spcBef>
                <a:spcPct val="0"/>
              </a:spcBef>
              <a:buNone/>
              <a:tabLst>
                <a:tab pos="231775" algn="l"/>
              </a:tabLst>
              <a:defRPr/>
            </a:pPr>
            <a:r>
              <a:rPr lang="en-US" dirty="0" smtClean="0">
                <a:solidFill>
                  <a:schemeClr val="accent2">
                    <a:lumMod val="75000"/>
                    <a:lumOff val="25000"/>
                  </a:schemeClr>
                </a:solidFill>
                <a:ea typeface="ＭＳ Ｐゴシック" pitchFamily="31" charset="-128"/>
                <a:cs typeface="Bookman Old Style"/>
              </a:rPr>
              <a:t>Argumentative writing analyzes complex texts to support a thesis in an organized way using relevant evidence and sufficient reasoning.</a:t>
            </a:r>
          </a:p>
          <a:p>
            <a:pPr marL="0" indent="0" eaLnBrk="1" hangingPunct="1">
              <a:spcBef>
                <a:spcPct val="0"/>
              </a:spcBef>
              <a:buNone/>
              <a:tabLst>
                <a:tab pos="231775" algn="l"/>
              </a:tabLst>
              <a:defRPr/>
            </a:pPr>
            <a:endParaRPr lang="en-US" sz="2800" dirty="0" smtClean="0">
              <a:latin typeface="Calibri" pitchFamily="31" charset="0"/>
              <a:ea typeface="ＭＳ Ｐゴシック" pitchFamily="31" charset="-128"/>
              <a:cs typeface="ＭＳ Ｐゴシック" pitchFamily="31" charset="-128"/>
            </a:endParaRPr>
          </a:p>
          <a:p>
            <a:pPr marL="0" indent="0" eaLnBrk="1" hangingPunct="1">
              <a:spcBef>
                <a:spcPct val="0"/>
              </a:spcBef>
              <a:buNone/>
              <a:tabLst>
                <a:tab pos="231775" algn="l"/>
              </a:tabLst>
              <a:defRPr/>
            </a:pPr>
            <a:endParaRPr lang="en-US" sz="2800" dirty="0">
              <a:latin typeface="Calibri" pitchFamily="31" charset="0"/>
              <a:ea typeface="ＭＳ Ｐゴシック" pitchFamily="31" charset="-128"/>
              <a:cs typeface="ＭＳ Ｐゴシック" pitchFamily="31" charset="-128"/>
            </a:endParaRPr>
          </a:p>
        </p:txBody>
      </p:sp>
    </p:spTree>
    <p:extLst>
      <p:ext uri="{BB962C8B-B14F-4D97-AF65-F5344CB8AC3E}">
        <p14:creationId xmlns:p14="http://schemas.microsoft.com/office/powerpoint/2010/main" val="39730034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000" dirty="0"/>
              <a:t>Comparing Traditional Assessment </a:t>
            </a:r>
            <a:br>
              <a:rPr lang="en-US" sz="3000" dirty="0"/>
            </a:br>
            <a:r>
              <a:rPr lang="en-US" sz="3000" dirty="0"/>
              <a:t>to CCSS Assessment – Writing to </a:t>
            </a:r>
            <a:r>
              <a:rPr lang="en-US" sz="3000" dirty="0" smtClean="0"/>
              <a:t>Sources (</a:t>
            </a:r>
            <a:r>
              <a:rPr lang="en-US" sz="3000" dirty="0" smtClean="0">
                <a:solidFill>
                  <a:srgbClr val="FF0000"/>
                </a:solidFill>
              </a:rPr>
              <a:t>grade 9</a:t>
            </a:r>
            <a:r>
              <a:rPr lang="en-US" sz="3000" dirty="0" smtClean="0"/>
              <a:t>)</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3480022173"/>
              </p:ext>
            </p:extLst>
          </p:nvPr>
        </p:nvGraphicFramePr>
        <p:xfrm>
          <a:off x="457200" y="1600200"/>
          <a:ext cx="8229600" cy="39420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algn="ctr">
                        <a:lnSpc>
                          <a:spcPts val="1480"/>
                        </a:lnSpc>
                        <a:spcBef>
                          <a:spcPts val="0"/>
                        </a:spcBef>
                        <a:spcAft>
                          <a:spcPts val="0"/>
                        </a:spcAft>
                        <a:tabLst>
                          <a:tab pos="342900" algn="l"/>
                        </a:tabLst>
                      </a:pPr>
                      <a:r>
                        <a:rPr lang="en-US" sz="1400" b="1" dirty="0" smtClean="0">
                          <a:effectLst/>
                          <a:latin typeface="Lucida Sans" panose="020B0602030504020204" pitchFamily="34" charset="0"/>
                          <a:ea typeface="Calibri"/>
                          <a:cs typeface="Tahoma"/>
                        </a:rPr>
                        <a:t>Traditional </a:t>
                      </a:r>
                    </a:p>
                    <a:p>
                      <a:pPr marL="0" marR="0" algn="ctr">
                        <a:lnSpc>
                          <a:spcPts val="1480"/>
                        </a:lnSpc>
                        <a:spcBef>
                          <a:spcPts val="0"/>
                        </a:spcBef>
                        <a:spcAft>
                          <a:spcPts val="0"/>
                        </a:spcAft>
                        <a:tabLst>
                          <a:tab pos="342900" algn="l"/>
                        </a:tabLst>
                      </a:pPr>
                      <a:r>
                        <a:rPr lang="en-US" sz="1400" b="1" dirty="0" smtClean="0">
                          <a:effectLst/>
                          <a:latin typeface="Lucida Sans" panose="020B0602030504020204" pitchFamily="34" charset="0"/>
                          <a:ea typeface="Calibri"/>
                          <a:cs typeface="Tahoma"/>
                        </a:rPr>
                        <a:t>Brief Constructed-Response</a:t>
                      </a:r>
                      <a:r>
                        <a:rPr lang="en-US" sz="1400" b="1" baseline="0" dirty="0" smtClean="0">
                          <a:effectLst/>
                          <a:latin typeface="Lucida Sans" panose="020B0602030504020204" pitchFamily="34" charset="0"/>
                          <a:ea typeface="Calibri"/>
                          <a:cs typeface="Tahoma"/>
                        </a:rPr>
                        <a:t> Question</a:t>
                      </a:r>
                      <a:endParaRPr lang="en-US" sz="1400" dirty="0">
                        <a:effectLst/>
                        <a:latin typeface="Lucida Sans" panose="020B0602030504020204" pitchFamily="34" charset="0"/>
                        <a:ea typeface="Calibri"/>
                        <a:cs typeface="Times New Roman"/>
                      </a:endParaRPr>
                    </a:p>
                  </a:txBody>
                  <a:tcPr/>
                </a:tc>
                <a:tc>
                  <a:txBody>
                    <a:bodyPr/>
                    <a:lstStyle/>
                    <a:p>
                      <a:pPr marL="0" marR="0" algn="ctr">
                        <a:lnSpc>
                          <a:spcPts val="1480"/>
                        </a:lnSpc>
                        <a:spcBef>
                          <a:spcPts val="0"/>
                        </a:spcBef>
                        <a:spcAft>
                          <a:spcPts val="0"/>
                        </a:spcAft>
                        <a:tabLst>
                          <a:tab pos="342900" algn="l"/>
                        </a:tabLst>
                      </a:pPr>
                      <a:r>
                        <a:rPr lang="en-US" sz="1400" b="1" dirty="0" smtClean="0">
                          <a:effectLst/>
                          <a:latin typeface="Lucida Sans" panose="020B0602030504020204" pitchFamily="34" charset="0"/>
                          <a:ea typeface="Calibri"/>
                          <a:cs typeface="Tahoma"/>
                        </a:rPr>
                        <a:t>CCSS-Aligned</a:t>
                      </a:r>
                    </a:p>
                    <a:p>
                      <a:pPr marL="0" marR="0" algn="ctr">
                        <a:lnSpc>
                          <a:spcPts val="1480"/>
                        </a:lnSpc>
                        <a:spcBef>
                          <a:spcPts val="0"/>
                        </a:spcBef>
                        <a:spcAft>
                          <a:spcPts val="0"/>
                        </a:spcAft>
                        <a:tabLst>
                          <a:tab pos="342900" algn="l"/>
                        </a:tabLst>
                      </a:pPr>
                      <a:r>
                        <a:rPr lang="en-US" sz="1400" b="1" dirty="0" smtClean="0">
                          <a:effectLst/>
                          <a:latin typeface="Lucida Sans" panose="020B0602030504020204" pitchFamily="34" charset="0"/>
                          <a:ea typeface="Calibri"/>
                          <a:cs typeface="Tahoma"/>
                        </a:rPr>
                        <a:t>Brief Constructed-Response</a:t>
                      </a:r>
                      <a:r>
                        <a:rPr lang="en-US" sz="1400" b="1" baseline="0" dirty="0" smtClean="0">
                          <a:effectLst/>
                          <a:latin typeface="Lucida Sans" panose="020B0602030504020204" pitchFamily="34" charset="0"/>
                          <a:ea typeface="Calibri"/>
                          <a:cs typeface="Tahoma"/>
                        </a:rPr>
                        <a:t> Question</a:t>
                      </a:r>
                      <a:endParaRPr lang="en-US" sz="1400" dirty="0">
                        <a:effectLst/>
                        <a:latin typeface="Lucida Sans" panose="020B0602030504020204" pitchFamily="34" charset="0"/>
                        <a:ea typeface="Calibri"/>
                        <a:cs typeface="Times New Roman"/>
                      </a:endParaRPr>
                    </a:p>
                  </a:txBody>
                  <a:tcPr/>
                </a:tc>
              </a:tr>
              <a:tr h="1284514">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Based on your knowledge of modern dance, do you agree that dance is a symbol of the performance of living? Explain why or why not. </a:t>
                      </a:r>
                      <a:endParaRPr lang="en-US" sz="1800" dirty="0" smtClean="0">
                        <a:effectLst/>
                        <a:latin typeface="Lucida Sans" panose="020B0602030504020204" pitchFamily="34" charset="0"/>
                        <a:ea typeface="Calibri"/>
                        <a:cs typeface="Times New Roman"/>
                      </a:endParaRPr>
                    </a:p>
                  </a:txBody>
                  <a:tcPr/>
                </a:tc>
                <a:tc>
                  <a:txBody>
                    <a:bodyPr/>
                    <a:lstStyle/>
                    <a:p>
                      <a:pPr marL="61913" marR="0" indent="0">
                        <a:lnSpc>
                          <a:spcPct val="100000"/>
                        </a:lnSpc>
                        <a:spcBef>
                          <a:spcPts val="600"/>
                        </a:spcBef>
                        <a:spcAft>
                          <a:spcPts val="600"/>
                        </a:spcAft>
                      </a:pPr>
                      <a:r>
                        <a:rPr lang="en-US" sz="1800" b="1" dirty="0" smtClean="0">
                          <a:effectLst/>
                          <a:latin typeface="Lucida Sans" panose="020B0602030504020204" pitchFamily="34" charset="0"/>
                          <a:ea typeface="Calibri"/>
                          <a:cs typeface="Times New Roman"/>
                        </a:rPr>
                        <a:t>In her interview, </a:t>
                      </a:r>
                      <a:r>
                        <a:rPr lang="en-US" sz="1800" b="1" dirty="0" smtClean="0">
                          <a:solidFill>
                            <a:srgbClr val="FF0000"/>
                          </a:solidFill>
                          <a:effectLst/>
                          <a:latin typeface="Lucida Sans" panose="020B0602030504020204" pitchFamily="34" charset="0"/>
                          <a:ea typeface="Calibri"/>
                          <a:cs typeface="Times New Roman"/>
                        </a:rPr>
                        <a:t>how does Graham introduce and develop the argument</a:t>
                      </a:r>
                      <a:r>
                        <a:rPr lang="en-US" sz="1800" b="1" dirty="0" smtClean="0">
                          <a:effectLst/>
                          <a:latin typeface="Lucida Sans" panose="020B0602030504020204" pitchFamily="34" charset="0"/>
                          <a:ea typeface="Calibri"/>
                          <a:cs typeface="Times New Roman"/>
                        </a:rPr>
                        <a:t> that dance is the symbol of the performance of living? </a:t>
                      </a:r>
                      <a:endParaRPr lang="en-US" sz="1800" b="0" i="1" dirty="0" smtClean="0">
                        <a:effectLst/>
                        <a:latin typeface="Lucida Sans" panose="020B0602030504020204" pitchFamily="34" charset="0"/>
                        <a:ea typeface="Calibri"/>
                        <a:cs typeface="Times New Roman"/>
                      </a:endParaRPr>
                    </a:p>
                  </a:txBody>
                  <a:tcPr/>
                </a:tc>
              </a:tr>
              <a:tr h="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F81BD">
                              <a:lumMod val="75000"/>
                            </a:srgbClr>
                          </a:solidFill>
                          <a:effectLst/>
                          <a:uLnTx/>
                          <a:uFillTx/>
                          <a:latin typeface="Lucida Sans" panose="020B0602030504020204" pitchFamily="34" charset="0"/>
                        </a:rPr>
                        <a:t>(Grade 9 aligned item based on “An Athlete of God,” a radio interview with Martha Graham.)</a:t>
                      </a:r>
                      <a:endParaRPr lang="en-US" sz="600" i="0" dirty="0">
                        <a:effectLst/>
                        <a:latin typeface="Lucida Sans" panose="020B0602030504020204" pitchFamily="34" charset="0"/>
                        <a:ea typeface="Calibri"/>
                        <a:cs typeface="Times New Roman"/>
                      </a:endParaRPr>
                    </a:p>
                  </a:txBody>
                  <a:tcPr anchor="ctr"/>
                </a:tc>
                <a:tc hMerge="1">
                  <a:txBody>
                    <a:bodyPr/>
                    <a:lstStyle/>
                    <a:p>
                      <a:endParaRPr lang="en-US" dirty="0"/>
                    </a:p>
                  </a:txBody>
                  <a:tcPr/>
                </a:tc>
              </a:tr>
              <a:tr h="370840">
                <a:tc gridSpan="2">
                  <a:txBody>
                    <a:bodyPr/>
                    <a:lstStyle/>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RL.9.3: </a:t>
                      </a:r>
                      <a:r>
                        <a:rPr kumimoji="0" lang="en-US" sz="1200" b="0" i="1"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Analyze how the author unfolds an analysis or series of ideas or events, including the order in which the points are made, how they are introduced and developed, and the connections that are drawn between them.</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RL.91: </a:t>
                      </a:r>
                      <a:r>
                        <a:rPr kumimoji="0" lang="en-US" sz="1200" b="0" i="1"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Cite strong and thorough textual evidence to support analysis of what the text says explicitly as well as inferences drawn from the text.</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W.9.2: </a:t>
                      </a:r>
                      <a:r>
                        <a:rPr kumimoji="0" lang="en-US" sz="1200" b="0" i="1"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Write informative/explanatory texts to examine and convey complex ideas, concepts, and information clearly and accurately through the effective selection, organization, and analysis of content.</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W.9.9: </a:t>
                      </a:r>
                      <a:r>
                        <a:rPr kumimoji="0" lang="en-US" sz="1200" b="0" i="1"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Draw evidence from literary or informational texts to support analysis, reflection, and research. </a:t>
                      </a:r>
                    </a:p>
                    <a:p>
                      <a:pPr marL="0" marR="0" lvl="0" indent="0" algn="l" defTabSz="1778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endParaRPr>
                    </a:p>
                  </a:txBody>
                  <a:tcPr/>
                </a:tc>
                <a:tc hMerge="1">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10F6BAA8-EE98-4640-918A-6C29E24D3D60}" type="slidenum">
              <a:rPr lang="en-US" smtClean="0"/>
              <a:t>27</a:t>
            </a:fld>
            <a:endParaRPr lang="en-US"/>
          </a:p>
        </p:txBody>
      </p:sp>
    </p:spTree>
    <p:extLst>
      <p:ext uri="{BB962C8B-B14F-4D97-AF65-F5344CB8AC3E}">
        <p14:creationId xmlns:p14="http://schemas.microsoft.com/office/powerpoint/2010/main" val="39561492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000" dirty="0"/>
              <a:t>Comparing Traditional Assessment </a:t>
            </a:r>
            <a:br>
              <a:rPr lang="en-US" sz="3000" dirty="0"/>
            </a:br>
            <a:r>
              <a:rPr lang="en-US" sz="3000" dirty="0"/>
              <a:t>to CCSS Assessment – Writing to </a:t>
            </a:r>
            <a:r>
              <a:rPr lang="en-US" sz="3000" dirty="0" smtClean="0"/>
              <a:t>Sources (</a:t>
            </a:r>
            <a:r>
              <a:rPr lang="en-US" sz="3000" dirty="0" smtClean="0">
                <a:solidFill>
                  <a:srgbClr val="FF0000"/>
                </a:solidFill>
              </a:rPr>
              <a:t>grade 11</a:t>
            </a:r>
            <a:r>
              <a:rPr lang="en-US" sz="3000" dirty="0" smtClean="0"/>
              <a:t>)</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1701447796"/>
              </p:ext>
            </p:extLst>
          </p:nvPr>
        </p:nvGraphicFramePr>
        <p:xfrm>
          <a:off x="457200" y="1600200"/>
          <a:ext cx="8229600" cy="4578939"/>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algn="ctr">
                        <a:lnSpc>
                          <a:spcPts val="1480"/>
                        </a:lnSpc>
                        <a:spcBef>
                          <a:spcPts val="0"/>
                        </a:spcBef>
                        <a:spcAft>
                          <a:spcPts val="0"/>
                        </a:spcAft>
                        <a:tabLst>
                          <a:tab pos="342900" algn="l"/>
                        </a:tabLst>
                      </a:pPr>
                      <a:r>
                        <a:rPr lang="en-US" sz="1400" b="1" dirty="0" smtClean="0">
                          <a:effectLst/>
                          <a:latin typeface="Lucida Sans" panose="020B0602030504020204" pitchFamily="34" charset="0"/>
                          <a:ea typeface="Calibri"/>
                          <a:cs typeface="Tahoma"/>
                        </a:rPr>
                        <a:t>Traditional, </a:t>
                      </a:r>
                    </a:p>
                    <a:p>
                      <a:pPr marL="0" marR="0" algn="ctr">
                        <a:lnSpc>
                          <a:spcPts val="1480"/>
                        </a:lnSpc>
                        <a:spcBef>
                          <a:spcPts val="0"/>
                        </a:spcBef>
                        <a:spcAft>
                          <a:spcPts val="0"/>
                        </a:spcAft>
                        <a:tabLst>
                          <a:tab pos="342900" algn="l"/>
                        </a:tabLst>
                      </a:pPr>
                      <a:r>
                        <a:rPr lang="en-US" sz="1400" b="1" dirty="0" smtClean="0">
                          <a:effectLst/>
                          <a:latin typeface="Lucida Sans" panose="020B0602030504020204" pitchFamily="34" charset="0"/>
                          <a:ea typeface="Calibri"/>
                          <a:cs typeface="Tahoma"/>
                        </a:rPr>
                        <a:t>De-contextualized Writing Prompt</a:t>
                      </a:r>
                      <a:endParaRPr lang="en-US" sz="1400" dirty="0">
                        <a:effectLst/>
                        <a:latin typeface="Lucida Sans" panose="020B0602030504020204" pitchFamily="34" charset="0"/>
                        <a:ea typeface="Calibri"/>
                        <a:cs typeface="Times New Roman"/>
                      </a:endParaRPr>
                    </a:p>
                  </a:txBody>
                  <a:tcPr/>
                </a:tc>
                <a:tc>
                  <a:txBody>
                    <a:bodyPr/>
                    <a:lstStyle/>
                    <a:p>
                      <a:pPr marL="0" marR="0" algn="ctr">
                        <a:lnSpc>
                          <a:spcPts val="1480"/>
                        </a:lnSpc>
                        <a:spcBef>
                          <a:spcPts val="0"/>
                        </a:spcBef>
                        <a:spcAft>
                          <a:spcPts val="0"/>
                        </a:spcAft>
                        <a:tabLst>
                          <a:tab pos="342900" algn="l"/>
                        </a:tabLst>
                      </a:pPr>
                      <a:r>
                        <a:rPr lang="en-US" sz="1400" b="1" dirty="0" smtClean="0">
                          <a:effectLst/>
                          <a:latin typeface="Lucida Sans" panose="020B0602030504020204" pitchFamily="34" charset="0"/>
                          <a:ea typeface="Calibri"/>
                          <a:cs typeface="Times New Roman"/>
                        </a:rPr>
                        <a:t>CCSS-Aligned Writing Prompt</a:t>
                      </a:r>
                      <a:endParaRPr lang="en-US" sz="1400" b="1" dirty="0">
                        <a:effectLst/>
                        <a:latin typeface="Lucida Sans" panose="020B0602030504020204" pitchFamily="34" charset="0"/>
                        <a:ea typeface="Calibri"/>
                        <a:cs typeface="Times New Roman"/>
                      </a:endParaRPr>
                    </a:p>
                  </a:txBody>
                  <a:tcPr anchor="ctr"/>
                </a:tc>
              </a:tr>
              <a:tr h="3061063">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Write a letter to your school principal in which you argue for or against the idea of increasing the budget of the school football team. </a:t>
                      </a:r>
                      <a:endParaRPr kumimoji="0" lang="en-US" sz="18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endParaRPr>
                    </a:p>
                  </a:txBody>
                  <a:tcPr/>
                </a:tc>
                <a:tc>
                  <a:txBody>
                    <a:bodyPr/>
                    <a:lstStyle/>
                    <a:p>
                      <a:pPr marL="61913" marR="0" indent="0">
                        <a:spcBef>
                          <a:spcPts val="0"/>
                        </a:spcBef>
                      </a:pPr>
                      <a:r>
                        <a:rPr lang="en-US" sz="1800" b="1" dirty="0" smtClean="0">
                          <a:effectLst/>
                          <a:latin typeface="Lucida Sans" panose="020B0602030504020204" pitchFamily="34" charset="0"/>
                          <a:ea typeface="Calibri"/>
                          <a:cs typeface="Times New Roman"/>
                        </a:rPr>
                        <a:t>In</a:t>
                      </a:r>
                      <a:r>
                        <a:rPr lang="en-US" sz="1800" b="1" baseline="0" dirty="0" smtClean="0">
                          <a:effectLst/>
                          <a:latin typeface="Lucida Sans" panose="020B0602030504020204" pitchFamily="34" charset="0"/>
                          <a:ea typeface="Calibri"/>
                          <a:cs typeface="Times New Roman"/>
                        </a:rPr>
                        <a:t> his inaugural address</a:t>
                      </a:r>
                      <a:r>
                        <a:rPr lang="en-US" sz="1800" b="1" dirty="0" smtClean="0">
                          <a:effectLst/>
                          <a:latin typeface="Lucida Sans" panose="020B0602030504020204" pitchFamily="34" charset="0"/>
                          <a:ea typeface="Calibri"/>
                          <a:cs typeface="Times New Roman"/>
                        </a:rPr>
                        <a:t>, Thomas Jefferson directly or indirectly refers to several freedoms that Americans enjoy.  Explain which freedoms</a:t>
                      </a:r>
                      <a:r>
                        <a:rPr lang="en-US" sz="1800" b="1" baseline="0" dirty="0" smtClean="0">
                          <a:effectLst/>
                          <a:latin typeface="Lucida Sans" panose="020B0602030504020204" pitchFamily="34" charset="0"/>
                          <a:ea typeface="Calibri"/>
                          <a:cs typeface="Times New Roman"/>
                        </a:rPr>
                        <a:t> Jefferson sees as most important for the success of the new nation and explain why they are important.</a:t>
                      </a:r>
                      <a:r>
                        <a:rPr lang="en-US" sz="1800" b="1" dirty="0" smtClean="0">
                          <a:effectLst/>
                          <a:latin typeface="Lucida Sans" panose="020B0602030504020204" pitchFamily="34" charset="0"/>
                          <a:ea typeface="Calibri"/>
                          <a:cs typeface="Times New Roman"/>
                        </a:rPr>
                        <a:t> </a:t>
                      </a:r>
                      <a:r>
                        <a:rPr lang="en-US" sz="1800" b="1" dirty="0" smtClean="0">
                          <a:solidFill>
                            <a:srgbClr val="FF0000"/>
                          </a:solidFill>
                          <a:effectLst/>
                          <a:latin typeface="Lucida Sans" panose="020B0602030504020204" pitchFamily="34" charset="0"/>
                          <a:ea typeface="Calibri"/>
                          <a:cs typeface="Times New Roman"/>
                        </a:rPr>
                        <a:t>Support your response with evidence from the address. </a:t>
                      </a:r>
                      <a:endParaRPr lang="en-US" sz="1800" b="0" i="1" dirty="0" smtClean="0">
                        <a:solidFill>
                          <a:srgbClr val="FF0000"/>
                        </a:solidFill>
                        <a:effectLst/>
                        <a:latin typeface="Lucida Sans" panose="020B0602030504020204" pitchFamily="34" charset="0"/>
                        <a:ea typeface="Calibri"/>
                        <a:cs typeface="Times New Roman"/>
                      </a:endParaRPr>
                    </a:p>
                  </a:txBody>
                  <a:tcPr/>
                </a:tc>
              </a:tr>
              <a:tr h="28633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F81BD">
                              <a:lumMod val="75000"/>
                            </a:srgbClr>
                          </a:solidFill>
                          <a:effectLst/>
                          <a:uLnTx/>
                          <a:uFillTx/>
                          <a:latin typeface="Lucida Sans" panose="020B0602030504020204" pitchFamily="34" charset="0"/>
                        </a:rPr>
                        <a:t>(Grade 11 aligned item based on an excerpt from </a:t>
                      </a:r>
                      <a:r>
                        <a:rPr kumimoji="0" lang="en-US" sz="1200" b="0" i="1" u="none" strike="noStrike" kern="1200" cap="none" spc="0" normalizeH="0" baseline="0" noProof="0" dirty="0" smtClean="0">
                          <a:ln>
                            <a:noFill/>
                          </a:ln>
                          <a:solidFill>
                            <a:srgbClr val="4F81BD">
                              <a:lumMod val="75000"/>
                            </a:srgbClr>
                          </a:solidFill>
                          <a:effectLst/>
                          <a:uLnTx/>
                          <a:uFillTx/>
                          <a:latin typeface="Lucida Sans" panose="020B0602030504020204" pitchFamily="34" charset="0"/>
                        </a:rPr>
                        <a:t>Jefferson’s Inaugural Address, 1801)</a:t>
                      </a:r>
                      <a:endParaRPr lang="en-US" sz="600" dirty="0">
                        <a:effectLst/>
                        <a:latin typeface="Lucida Sans" panose="020B0602030504020204" pitchFamily="34" charset="0"/>
                        <a:ea typeface="Calibri"/>
                        <a:cs typeface="Times New Roman"/>
                      </a:endParaRPr>
                    </a:p>
                  </a:txBody>
                  <a:tcPr/>
                </a:tc>
                <a:tc hMerge="1">
                  <a:txBody>
                    <a:bodyPr/>
                    <a:lstStyle/>
                    <a:p>
                      <a:endParaRPr lang="en-US" dirty="0"/>
                    </a:p>
                  </a:txBody>
                  <a:tcPr/>
                </a:tc>
              </a:tr>
              <a:tr h="370840">
                <a:tc gridSpan="2">
                  <a:txBody>
                    <a:bodyPr/>
                    <a:lstStyle/>
                    <a:p>
                      <a:pPr marL="0" marR="0" lvl="0" indent="0" algn="l" defTabSz="1778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W.11.1: </a:t>
                      </a:r>
                      <a:r>
                        <a:rPr kumimoji="0" lang="en-US" sz="1200" b="0" i="1"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Write arguments to support claims in an analysis of substantive topics or texts, using valid reasoning and relevant and sufficient evidence.</a:t>
                      </a:r>
                      <a:r>
                        <a:rPr kumimoji="0" lang="en-US" sz="12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 </a:t>
                      </a:r>
                    </a:p>
                    <a:p>
                      <a:pPr marL="0" marR="0" lvl="0" indent="0" algn="l" defTabSz="1778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W.11.9: </a:t>
                      </a:r>
                      <a:r>
                        <a:rPr kumimoji="0" lang="en-US" sz="1200" b="0" i="1" u="none" strike="noStrike" kern="1200" cap="none" spc="0" normalizeH="0" baseline="0" noProof="0" dirty="0" smtClean="0">
                          <a:ln>
                            <a:noFill/>
                          </a:ln>
                          <a:solidFill>
                            <a:prstClr val="black"/>
                          </a:solidFill>
                          <a:effectLst/>
                          <a:uLnTx/>
                          <a:uFillTx/>
                          <a:latin typeface="Lucida Sans" panose="020B0602030504020204" pitchFamily="34" charset="0"/>
                          <a:ea typeface="Calibri"/>
                          <a:cs typeface="Times New Roman"/>
                        </a:rPr>
                        <a:t>Draw evidence from literary or informational texts to support analysis, reflection, and research. </a:t>
                      </a:r>
                      <a:endParaRPr lang="en-US" sz="1200" b="0" dirty="0">
                        <a:effectLst/>
                        <a:latin typeface="Lucida Sans" panose="020B0602030504020204" pitchFamily="34" charset="0"/>
                        <a:ea typeface="Calibri"/>
                        <a:cs typeface="Times New Roman"/>
                      </a:endParaRPr>
                    </a:p>
                  </a:txBody>
                  <a:tcPr/>
                </a:tc>
                <a:tc hMerge="1">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10F6BAA8-EE98-4640-918A-6C29E24D3D60}" type="slidenum">
              <a:rPr lang="en-US" smtClean="0"/>
              <a:t>28</a:t>
            </a:fld>
            <a:endParaRPr lang="en-US"/>
          </a:p>
        </p:txBody>
      </p:sp>
    </p:spTree>
    <p:extLst>
      <p:ext uri="{BB962C8B-B14F-4D97-AF65-F5344CB8AC3E}">
        <p14:creationId xmlns:p14="http://schemas.microsoft.com/office/powerpoint/2010/main" val="24578472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&amp; Engineering Practice 7: Engaging in Argument from Evidence</a:t>
            </a:r>
            <a:endParaRPr lang="en-US" dirty="0"/>
          </a:p>
        </p:txBody>
      </p:sp>
      <p:sp>
        <p:nvSpPr>
          <p:cNvPr id="3" name="Content Placeholder 2"/>
          <p:cNvSpPr>
            <a:spLocks noGrp="1"/>
          </p:cNvSpPr>
          <p:nvPr>
            <p:ph idx="1"/>
          </p:nvPr>
        </p:nvSpPr>
        <p:spPr/>
        <p:txBody>
          <a:bodyPr>
            <a:normAutofit fontScale="85000" lnSpcReduction="20000"/>
          </a:bodyPr>
          <a:lstStyle/>
          <a:p>
            <a:pPr marL="0" indent="0">
              <a:lnSpc>
                <a:spcPct val="120000"/>
              </a:lnSpc>
              <a:buNone/>
            </a:pPr>
            <a:r>
              <a:rPr lang="en-US" dirty="0"/>
              <a:t>In </a:t>
            </a:r>
            <a:r>
              <a:rPr lang="en-US" b="1" dirty="0"/>
              <a:t>science, </a:t>
            </a:r>
            <a:r>
              <a:rPr lang="en-US" dirty="0"/>
              <a:t>reasoning and argument </a:t>
            </a:r>
            <a:r>
              <a:rPr lang="en-US" dirty="0" smtClean="0"/>
              <a:t>are essential </a:t>
            </a:r>
            <a:r>
              <a:rPr lang="en-US" dirty="0"/>
              <a:t>for identifying the strengths and </a:t>
            </a:r>
            <a:r>
              <a:rPr lang="en-US" dirty="0" smtClean="0"/>
              <a:t>weaknesses of </a:t>
            </a:r>
            <a:r>
              <a:rPr lang="en-US" dirty="0"/>
              <a:t>a line of reasoning and for </a:t>
            </a:r>
            <a:r>
              <a:rPr lang="en-US" dirty="0" smtClean="0"/>
              <a:t>finding the </a:t>
            </a:r>
            <a:r>
              <a:rPr lang="en-US" dirty="0"/>
              <a:t>best explanation for a natural phenomenon.</a:t>
            </a:r>
          </a:p>
          <a:p>
            <a:pPr marL="0" indent="0">
              <a:lnSpc>
                <a:spcPct val="120000"/>
              </a:lnSpc>
              <a:buNone/>
            </a:pPr>
            <a:r>
              <a:rPr lang="en-US" dirty="0"/>
              <a:t>Scientists must </a:t>
            </a:r>
            <a:r>
              <a:rPr lang="en-US" u="sng" dirty="0"/>
              <a:t>defend</a:t>
            </a:r>
            <a:r>
              <a:rPr lang="en-US" dirty="0"/>
              <a:t> their explanations, </a:t>
            </a:r>
            <a:r>
              <a:rPr lang="en-US" u="sng" dirty="0" smtClean="0"/>
              <a:t>formulate</a:t>
            </a:r>
            <a:r>
              <a:rPr lang="en-US" dirty="0" smtClean="0"/>
              <a:t> evidence </a:t>
            </a:r>
            <a:r>
              <a:rPr lang="en-US" dirty="0"/>
              <a:t>based on a solid foundation </a:t>
            </a:r>
            <a:r>
              <a:rPr lang="en-US" dirty="0" smtClean="0"/>
              <a:t>of data</a:t>
            </a:r>
            <a:r>
              <a:rPr lang="en-US" dirty="0"/>
              <a:t>, </a:t>
            </a:r>
            <a:r>
              <a:rPr lang="en-US" u="sng" dirty="0"/>
              <a:t>examine </a:t>
            </a:r>
            <a:r>
              <a:rPr lang="en-US" dirty="0"/>
              <a:t>their own understanding in </a:t>
            </a:r>
            <a:r>
              <a:rPr lang="en-US" dirty="0" smtClean="0"/>
              <a:t>light of </a:t>
            </a:r>
            <a:r>
              <a:rPr lang="en-US" dirty="0"/>
              <a:t>the evidence and comments offered by others</a:t>
            </a:r>
            <a:r>
              <a:rPr lang="en-US" dirty="0" smtClean="0"/>
              <a:t>, and </a:t>
            </a:r>
            <a:r>
              <a:rPr lang="en-US" u="sng" dirty="0"/>
              <a:t>collaborate</a:t>
            </a:r>
            <a:r>
              <a:rPr lang="en-US" dirty="0"/>
              <a:t> with peers in searching </a:t>
            </a:r>
            <a:r>
              <a:rPr lang="en-US" dirty="0" smtClean="0"/>
              <a:t>for the </a:t>
            </a:r>
            <a:r>
              <a:rPr lang="en-US" dirty="0"/>
              <a:t>best explanation for </a:t>
            </a:r>
            <a:r>
              <a:rPr lang="en-US" dirty="0" smtClean="0"/>
              <a:t>the phenomenon being investigated</a:t>
            </a:r>
            <a:r>
              <a:rPr lang="en-US" dirty="0"/>
              <a:t>.</a:t>
            </a:r>
          </a:p>
        </p:txBody>
      </p:sp>
      <p:sp>
        <p:nvSpPr>
          <p:cNvPr id="4" name="TextBox 3"/>
          <p:cNvSpPr txBox="1"/>
          <p:nvPr/>
        </p:nvSpPr>
        <p:spPr>
          <a:xfrm>
            <a:off x="5308600" y="6121400"/>
            <a:ext cx="3035300" cy="369332"/>
          </a:xfrm>
          <a:prstGeom prst="rect">
            <a:avLst/>
          </a:prstGeom>
          <a:noFill/>
        </p:spPr>
        <p:txBody>
          <a:bodyPr wrap="square" rtlCol="0">
            <a:spAutoFit/>
          </a:bodyPr>
          <a:lstStyle/>
          <a:p>
            <a:r>
              <a:rPr lang="en-US" dirty="0" smtClean="0"/>
              <a:t>NRC Science Framework, p.52</a:t>
            </a:r>
            <a:endParaRPr lang="en-US" dirty="0"/>
          </a:p>
        </p:txBody>
      </p:sp>
      <p:sp>
        <p:nvSpPr>
          <p:cNvPr id="5" name="Slide Number Placeholder 4"/>
          <p:cNvSpPr>
            <a:spLocks noGrp="1"/>
          </p:cNvSpPr>
          <p:nvPr>
            <p:ph type="sldNum" sz="quarter" idx="12"/>
          </p:nvPr>
        </p:nvSpPr>
        <p:spPr/>
        <p:txBody>
          <a:bodyPr/>
          <a:lstStyle/>
          <a:p>
            <a:fld id="{10F6BAA8-EE98-4640-918A-6C29E24D3D60}" type="slidenum">
              <a:rPr lang="en-US" smtClean="0"/>
              <a:t>29</a:t>
            </a:fld>
            <a:endParaRPr lang="en-US"/>
          </a:p>
        </p:txBody>
      </p:sp>
    </p:spTree>
    <p:extLst>
      <p:ext uri="{BB962C8B-B14F-4D97-AF65-F5344CB8AC3E}">
        <p14:creationId xmlns:p14="http://schemas.microsoft.com/office/powerpoint/2010/main" val="13029521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7-04 at 4.19.5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2563" y="3742262"/>
            <a:ext cx="4929535" cy="2677516"/>
          </a:xfrm>
          <a:prstGeom prst="rect">
            <a:avLst/>
          </a:prstGeom>
          <a:ln>
            <a:noFill/>
          </a:ln>
          <a:effectLst>
            <a:outerShdw blurRad="292100" dist="139700" dir="2700000" algn="tl" rotWithShape="0">
              <a:srgbClr val="333333">
                <a:alpha val="65000"/>
              </a:srgbClr>
            </a:outerShdw>
          </a:effectLst>
        </p:spPr>
      </p:pic>
      <p:pic>
        <p:nvPicPr>
          <p:cNvPr id="2" name="Picture 1" descr="Screen Shot 2014-07-05 at 8.30.02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5500" y="948692"/>
            <a:ext cx="2247900" cy="2298700"/>
          </a:xfrm>
          <a:prstGeom prst="rect">
            <a:avLst/>
          </a:prstGeom>
          <a:ln>
            <a:noFill/>
          </a:ln>
          <a:effectLst>
            <a:outerShdw blurRad="292100" dist="139700" dir="2700000" algn="tl" rotWithShape="0">
              <a:srgbClr val="333333">
                <a:alpha val="65000"/>
              </a:srgbClr>
            </a:outerShdw>
          </a:effectLst>
        </p:spPr>
      </p:pic>
      <p:pic>
        <p:nvPicPr>
          <p:cNvPr id="5" name="Picture 4" descr="Screen Shot 2014-07-05 at 8.34.56 P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68470" y="807069"/>
            <a:ext cx="3945354" cy="268464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66322" y="376182"/>
            <a:ext cx="3500729" cy="430887"/>
          </a:xfrm>
          <a:prstGeom prst="rect">
            <a:avLst/>
          </a:prstGeom>
          <a:noFill/>
        </p:spPr>
        <p:txBody>
          <a:bodyPr wrap="square" rtlCol="0">
            <a:spAutoFit/>
          </a:bodyPr>
          <a:lstStyle/>
          <a:p>
            <a:r>
              <a:rPr lang="en-US" sz="2200" b="1" dirty="0" smtClean="0"/>
              <a:t>CCSS-Math Practices, p. 6-8</a:t>
            </a:r>
            <a:endParaRPr lang="en-US" sz="2200" b="1" dirty="0"/>
          </a:p>
        </p:txBody>
      </p:sp>
      <p:sp>
        <p:nvSpPr>
          <p:cNvPr id="7" name="TextBox 6"/>
          <p:cNvSpPr txBox="1"/>
          <p:nvPr/>
        </p:nvSpPr>
        <p:spPr>
          <a:xfrm>
            <a:off x="4917845" y="4362365"/>
            <a:ext cx="3967926" cy="1107996"/>
          </a:xfrm>
          <a:prstGeom prst="rect">
            <a:avLst/>
          </a:prstGeom>
          <a:noFill/>
        </p:spPr>
        <p:txBody>
          <a:bodyPr wrap="square" rtlCol="0">
            <a:spAutoFit/>
          </a:bodyPr>
          <a:lstStyle/>
          <a:p>
            <a:r>
              <a:rPr lang="en-US" sz="2200" b="1" dirty="0" smtClean="0"/>
              <a:t>Science Framework-Science &amp; Engineering Practices, p. 41-82 </a:t>
            </a:r>
          </a:p>
          <a:p>
            <a:r>
              <a:rPr lang="en-US" sz="2200" b="1" dirty="0" smtClean="0"/>
              <a:t>(chapter 3)</a:t>
            </a:r>
            <a:endParaRPr lang="en-US" sz="2200" b="1" dirty="0"/>
          </a:p>
        </p:txBody>
      </p:sp>
      <p:sp>
        <p:nvSpPr>
          <p:cNvPr id="8" name="TextBox 7"/>
          <p:cNvSpPr txBox="1"/>
          <p:nvPr/>
        </p:nvSpPr>
        <p:spPr>
          <a:xfrm>
            <a:off x="4414074" y="376182"/>
            <a:ext cx="5185308" cy="430887"/>
          </a:xfrm>
          <a:prstGeom prst="rect">
            <a:avLst/>
          </a:prstGeom>
          <a:noFill/>
        </p:spPr>
        <p:txBody>
          <a:bodyPr wrap="square" rtlCol="0">
            <a:spAutoFit/>
          </a:bodyPr>
          <a:lstStyle/>
          <a:p>
            <a:r>
              <a:rPr lang="en-US" sz="2200" b="1" dirty="0" smtClean="0"/>
              <a:t>CCSS-ELA/Literacy “capacities”, p. </a:t>
            </a:r>
            <a:r>
              <a:rPr lang="en-US" sz="2200" b="1" dirty="0"/>
              <a:t>7</a:t>
            </a:r>
          </a:p>
        </p:txBody>
      </p:sp>
      <p:sp>
        <p:nvSpPr>
          <p:cNvPr id="3" name="Slide Number Placeholder 2"/>
          <p:cNvSpPr>
            <a:spLocks noGrp="1"/>
          </p:cNvSpPr>
          <p:nvPr>
            <p:ph type="sldNum" sz="quarter" idx="12"/>
          </p:nvPr>
        </p:nvSpPr>
        <p:spPr/>
        <p:txBody>
          <a:bodyPr/>
          <a:lstStyle/>
          <a:p>
            <a:fld id="{10F6BAA8-EE98-4640-918A-6C29E24D3D60}" type="slidenum">
              <a:rPr lang="en-US" smtClean="0"/>
              <a:t>3</a:t>
            </a:fld>
            <a:endParaRPr lang="en-US"/>
          </a:p>
        </p:txBody>
      </p:sp>
    </p:spTree>
    <p:extLst>
      <p:ext uri="{BB962C8B-B14F-4D97-AF65-F5344CB8AC3E}">
        <p14:creationId xmlns:p14="http://schemas.microsoft.com/office/powerpoint/2010/main" val="36898559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0562"/>
          </a:xfrm>
        </p:spPr>
        <p:txBody>
          <a:bodyPr>
            <a:normAutofit fontScale="90000"/>
          </a:bodyPr>
          <a:lstStyle/>
          <a:p>
            <a:r>
              <a:rPr lang="en-US" i="1" dirty="0" smtClean="0"/>
              <a:t>Heating Ice to Steam </a:t>
            </a:r>
            <a:r>
              <a:rPr lang="en-US" dirty="0" smtClean="0"/>
              <a:t>(Middle School)</a:t>
            </a:r>
            <a:endParaRPr lang="en-US" i="1" dirty="0"/>
          </a:p>
        </p:txBody>
      </p:sp>
      <p:pic>
        <p:nvPicPr>
          <p:cNvPr id="6" name="Picture 5" descr="Screen Shot 2014-07-17 at 10.16.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250" y="2073359"/>
            <a:ext cx="5124450" cy="4746541"/>
          </a:xfrm>
          <a:prstGeom prst="rect">
            <a:avLst/>
          </a:prstGeom>
        </p:spPr>
      </p:pic>
      <p:sp>
        <p:nvSpPr>
          <p:cNvPr id="3" name="TextBox 2"/>
          <p:cNvSpPr txBox="1"/>
          <p:nvPr/>
        </p:nvSpPr>
        <p:spPr>
          <a:xfrm rot="16200000">
            <a:off x="1720850" y="3027748"/>
            <a:ext cx="1511300" cy="276999"/>
          </a:xfrm>
          <a:prstGeom prst="rect">
            <a:avLst/>
          </a:prstGeom>
          <a:noFill/>
        </p:spPr>
        <p:txBody>
          <a:bodyPr wrap="square" rtlCol="0">
            <a:spAutoFit/>
          </a:bodyPr>
          <a:lstStyle/>
          <a:p>
            <a:r>
              <a:rPr lang="en-US" sz="1200" dirty="0"/>
              <a:t>Temperature (°C )</a:t>
            </a:r>
          </a:p>
        </p:txBody>
      </p:sp>
      <p:sp>
        <p:nvSpPr>
          <p:cNvPr id="4" name="Rectangle 3"/>
          <p:cNvSpPr/>
          <p:nvPr/>
        </p:nvSpPr>
        <p:spPr>
          <a:xfrm>
            <a:off x="2603500" y="2476500"/>
            <a:ext cx="254000" cy="1041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2667000" y="4800600"/>
            <a:ext cx="152400" cy="1041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rot="16200000">
            <a:off x="1771650" y="5288348"/>
            <a:ext cx="1511300" cy="276999"/>
          </a:xfrm>
          <a:prstGeom prst="rect">
            <a:avLst/>
          </a:prstGeom>
          <a:noFill/>
        </p:spPr>
        <p:txBody>
          <a:bodyPr wrap="square" rtlCol="0">
            <a:spAutoFit/>
          </a:bodyPr>
          <a:lstStyle/>
          <a:p>
            <a:r>
              <a:rPr lang="en-US" sz="1200" dirty="0"/>
              <a:t>Temperature (°C )</a:t>
            </a:r>
          </a:p>
        </p:txBody>
      </p:sp>
      <p:sp>
        <p:nvSpPr>
          <p:cNvPr id="5" name="TextBox 4"/>
          <p:cNvSpPr txBox="1"/>
          <p:nvPr/>
        </p:nvSpPr>
        <p:spPr>
          <a:xfrm>
            <a:off x="825500" y="973138"/>
            <a:ext cx="7429500" cy="1323439"/>
          </a:xfrm>
          <a:prstGeom prst="rect">
            <a:avLst/>
          </a:prstGeom>
          <a:noFill/>
        </p:spPr>
        <p:txBody>
          <a:bodyPr wrap="square" rtlCol="0">
            <a:spAutoFit/>
          </a:bodyPr>
          <a:lstStyle/>
          <a:p>
            <a:r>
              <a:rPr lang="en-US" sz="1600" dirty="0" smtClean="0"/>
              <a:t>Alex and Beatrice are studying the physical and chemical properties of water. Alex thinks </a:t>
            </a:r>
            <a:r>
              <a:rPr lang="en-US" sz="1600" dirty="0"/>
              <a:t>d</a:t>
            </a:r>
            <a:r>
              <a:rPr lang="en-US" sz="1600" dirty="0" smtClean="0"/>
              <a:t>iagram A is the correct representation of heating ice to steam.  Beatrice thinks diagram B is the correct representation.</a:t>
            </a:r>
          </a:p>
          <a:p>
            <a:pPr marL="342900" indent="-342900">
              <a:buAutoNum type="arabicPeriod"/>
            </a:pPr>
            <a:r>
              <a:rPr lang="en-US" sz="1600" dirty="0" smtClean="0"/>
              <a:t>Why does Alex think he is correct?</a:t>
            </a:r>
          </a:p>
          <a:p>
            <a:pPr marL="342900" indent="-342900">
              <a:buAutoNum type="arabicPeriod"/>
            </a:pPr>
            <a:r>
              <a:rPr lang="en-US" sz="1600" dirty="0" smtClean="0"/>
              <a:t>Why does Beatrice think she is correct? </a:t>
            </a:r>
            <a:endParaRPr lang="en-US" sz="1600" dirty="0"/>
          </a:p>
        </p:txBody>
      </p:sp>
      <p:sp>
        <p:nvSpPr>
          <p:cNvPr id="8" name="Slide Number Placeholder 7"/>
          <p:cNvSpPr>
            <a:spLocks noGrp="1"/>
          </p:cNvSpPr>
          <p:nvPr>
            <p:ph type="sldNum" sz="quarter" idx="12"/>
          </p:nvPr>
        </p:nvSpPr>
        <p:spPr/>
        <p:txBody>
          <a:bodyPr/>
          <a:lstStyle/>
          <a:p>
            <a:fld id="{10F6BAA8-EE98-4640-918A-6C29E24D3D60}" type="slidenum">
              <a:rPr lang="en-US" smtClean="0"/>
              <a:t>30</a:t>
            </a:fld>
            <a:endParaRPr lang="en-US"/>
          </a:p>
        </p:txBody>
      </p:sp>
    </p:spTree>
    <p:extLst>
      <p:ext uri="{BB962C8B-B14F-4D97-AF65-F5344CB8AC3E}">
        <p14:creationId xmlns:p14="http://schemas.microsoft.com/office/powerpoint/2010/main" val="17232602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evidence that may be helpful in your argument…</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ea"/>
              <a:buAutoNum type="circleNumDbPlain"/>
            </a:pPr>
            <a:r>
              <a:rPr lang="en-US" dirty="0" smtClean="0"/>
              <a:t>Ice will melt when it is heated and turns into water.</a:t>
            </a:r>
          </a:p>
          <a:p>
            <a:pPr marL="514350" indent="-514350">
              <a:buFont typeface="+mj-ea"/>
              <a:buAutoNum type="circleNumDbPlain"/>
            </a:pPr>
            <a:r>
              <a:rPr lang="en-US" dirty="0" smtClean="0"/>
              <a:t>In solids, there are bonds between the particles that hold them together in a fixed shape.</a:t>
            </a:r>
          </a:p>
          <a:p>
            <a:pPr marL="514350" indent="-514350">
              <a:buFont typeface="+mj-ea"/>
              <a:buAutoNum type="circleNumDbPlain"/>
            </a:pPr>
            <a:r>
              <a:rPr lang="en-US" dirty="0" smtClean="0"/>
              <a:t>When you heat a substance the supply of heat energy is usually constant.</a:t>
            </a:r>
          </a:p>
          <a:p>
            <a:pPr marL="514350" indent="-514350">
              <a:buFont typeface="+mj-ea"/>
              <a:buAutoNum type="circleNumDbPlain"/>
            </a:pPr>
            <a:r>
              <a:rPr lang="en-US" dirty="0" smtClean="0"/>
              <a:t>Energy is needed to break bonds between particles.</a:t>
            </a:r>
          </a:p>
          <a:p>
            <a:pPr marL="514350" indent="-514350">
              <a:buFont typeface="+mj-ea"/>
              <a:buAutoNum type="circleNumDbPlain"/>
            </a:pPr>
            <a:r>
              <a:rPr lang="en-US" dirty="0"/>
              <a:t>Ice melts at 0</a:t>
            </a:r>
            <a:r>
              <a:rPr lang="en-US" dirty="0" smtClean="0"/>
              <a:t>°C and </a:t>
            </a:r>
            <a:r>
              <a:rPr lang="en-US" dirty="0"/>
              <a:t>water boils at 100</a:t>
            </a:r>
            <a:r>
              <a:rPr lang="en-US" dirty="0" smtClean="0"/>
              <a:t>°C.</a:t>
            </a:r>
          </a:p>
          <a:p>
            <a:pPr marL="514350" indent="-514350">
              <a:buFont typeface="+mj-ea"/>
              <a:buAutoNum type="circleNumDbPlain"/>
            </a:pPr>
            <a:r>
              <a:rPr lang="en-US" dirty="0" smtClean="0"/>
              <a:t>When energy is being used to break bonds between particles, there will be no temperature change,</a:t>
            </a:r>
          </a:p>
          <a:p>
            <a:pPr marL="514350" indent="-514350">
              <a:buFont typeface="+mj-ea"/>
              <a:buAutoNum type="circleNumDbPlain"/>
            </a:pPr>
            <a:r>
              <a:rPr lang="en-US" dirty="0" smtClean="0"/>
              <a:t>When substances are heated, the particles in them absorb heat energy and move about more quickly.</a:t>
            </a:r>
            <a:endParaRPr lang="en-US" dirty="0"/>
          </a:p>
        </p:txBody>
      </p:sp>
      <p:sp>
        <p:nvSpPr>
          <p:cNvPr id="4" name="Slide Number Placeholder 3"/>
          <p:cNvSpPr>
            <a:spLocks noGrp="1"/>
          </p:cNvSpPr>
          <p:nvPr>
            <p:ph type="sldNum" sz="quarter" idx="12"/>
          </p:nvPr>
        </p:nvSpPr>
        <p:spPr/>
        <p:txBody>
          <a:bodyPr/>
          <a:lstStyle/>
          <a:p>
            <a:fld id="{10F6BAA8-EE98-4640-918A-6C29E24D3D60}" type="slidenum">
              <a:rPr lang="en-US" smtClean="0"/>
              <a:t>31</a:t>
            </a:fld>
            <a:endParaRPr lang="en-US"/>
          </a:p>
        </p:txBody>
      </p:sp>
    </p:spTree>
    <p:extLst>
      <p:ext uri="{BB962C8B-B14F-4D97-AF65-F5344CB8AC3E}">
        <p14:creationId xmlns:p14="http://schemas.microsoft.com/office/powerpoint/2010/main" val="2309085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0124"/>
            <a:ext cx="8229600" cy="4047067"/>
          </a:xfrm>
        </p:spPr>
        <p:txBody>
          <a:bodyPr>
            <a:normAutofit/>
          </a:bodyPr>
          <a:lstStyle/>
          <a:p>
            <a:pPr marL="0" indent="0" algn="ctr">
              <a:lnSpc>
                <a:spcPct val="110000"/>
              </a:lnSpc>
              <a:buNone/>
            </a:pPr>
            <a:r>
              <a:rPr lang="en-US" sz="4000" dirty="0" smtClean="0"/>
              <a:t>What challenges do you anticipate your </a:t>
            </a:r>
            <a:r>
              <a:rPr lang="en-US" sz="4000" b="1" u="sng" dirty="0" smtClean="0"/>
              <a:t>STUDENTS</a:t>
            </a:r>
            <a:r>
              <a:rPr lang="en-US" sz="4000" dirty="0" smtClean="0"/>
              <a:t> will have </a:t>
            </a:r>
          </a:p>
          <a:p>
            <a:pPr marL="0" indent="0" algn="ctr">
              <a:lnSpc>
                <a:spcPct val="110000"/>
              </a:lnSpc>
              <a:buNone/>
            </a:pPr>
            <a:r>
              <a:rPr lang="en-US" sz="4000" dirty="0" smtClean="0"/>
              <a:t>in the practice of argumentation and reasoning from evidence?</a:t>
            </a:r>
          </a:p>
        </p:txBody>
      </p:sp>
      <p:sp>
        <p:nvSpPr>
          <p:cNvPr id="2" name="Slide Number Placeholder 1"/>
          <p:cNvSpPr>
            <a:spLocks noGrp="1"/>
          </p:cNvSpPr>
          <p:nvPr>
            <p:ph type="sldNum" sz="quarter" idx="12"/>
          </p:nvPr>
        </p:nvSpPr>
        <p:spPr/>
        <p:txBody>
          <a:bodyPr/>
          <a:lstStyle/>
          <a:p>
            <a:fld id="{10F6BAA8-EE98-4640-918A-6C29E24D3D60}" type="slidenum">
              <a:rPr lang="en-US" smtClean="0"/>
              <a:t>32</a:t>
            </a:fld>
            <a:endParaRPr lang="en-US"/>
          </a:p>
        </p:txBody>
      </p:sp>
    </p:spTree>
    <p:extLst>
      <p:ext uri="{BB962C8B-B14F-4D97-AF65-F5344CB8AC3E}">
        <p14:creationId xmlns:p14="http://schemas.microsoft.com/office/powerpoint/2010/main" val="12519907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 for students</a:t>
            </a:r>
            <a:endParaRPr lang="en-US" b="1" dirty="0"/>
          </a:p>
        </p:txBody>
      </p:sp>
      <p:sp>
        <p:nvSpPr>
          <p:cNvPr id="3" name="Content Placeholder 2"/>
          <p:cNvSpPr>
            <a:spLocks noGrp="1"/>
          </p:cNvSpPr>
          <p:nvPr>
            <p:ph idx="1"/>
          </p:nvPr>
        </p:nvSpPr>
        <p:spPr>
          <a:xfrm>
            <a:off x="457200" y="1600200"/>
            <a:ext cx="8229600" cy="4806243"/>
          </a:xfrm>
        </p:spPr>
        <p:txBody>
          <a:bodyPr>
            <a:normAutofit fontScale="77500" lnSpcReduction="20000"/>
          </a:bodyPr>
          <a:lstStyle/>
          <a:p>
            <a:pPr marL="514350" indent="-514350">
              <a:buFont typeface="+mj-lt"/>
              <a:buAutoNum type="arabicPeriod"/>
            </a:pPr>
            <a:r>
              <a:rPr lang="en-US" dirty="0" smtClean="0"/>
              <a:t>Students making inaccurate generalization or claim based on their limited information.</a:t>
            </a:r>
          </a:p>
          <a:p>
            <a:pPr marL="514350" indent="-514350">
              <a:buFont typeface="+mj-lt"/>
              <a:buAutoNum type="arabicPeriod"/>
            </a:pPr>
            <a:r>
              <a:rPr lang="en-US" dirty="0" smtClean="0"/>
              <a:t>Uncertain about uncertainty (not having a “right” answer.)</a:t>
            </a:r>
          </a:p>
          <a:p>
            <a:pPr marL="514350" indent="-514350">
              <a:buFont typeface="+mj-lt"/>
              <a:buAutoNum type="arabicPeriod"/>
            </a:pPr>
            <a:r>
              <a:rPr lang="en-US" dirty="0" smtClean="0"/>
              <a:t>Failure to justify the “evidence” used to support their claim, declaring their data proves their claim.</a:t>
            </a:r>
          </a:p>
          <a:p>
            <a:pPr marL="514350" indent="-514350">
              <a:buFont typeface="+mj-lt"/>
              <a:buAutoNum type="arabicPeriod"/>
            </a:pPr>
            <a:r>
              <a:rPr lang="en-US" dirty="0" smtClean="0"/>
              <a:t>Students struggle when asked to evaluate claims made by others. </a:t>
            </a:r>
          </a:p>
          <a:p>
            <a:pPr marL="914400" lvl="1" indent="-514350"/>
            <a:r>
              <a:rPr lang="en-US" dirty="0" smtClean="0"/>
              <a:t>Considered “disrespectful” to argue or disagree with others (cultural)</a:t>
            </a:r>
          </a:p>
          <a:p>
            <a:pPr marL="914400" lvl="1" indent="-514350"/>
            <a:r>
              <a:rPr lang="en-US" dirty="0" smtClean="0"/>
              <a:t>Peer relationships and classroom dynamics.</a:t>
            </a:r>
            <a:endParaRPr lang="en-US" dirty="0"/>
          </a:p>
          <a:p>
            <a:pPr marL="514350" indent="-514350">
              <a:buFont typeface="+mj-lt"/>
              <a:buAutoNum type="arabicPeriod"/>
            </a:pPr>
            <a:r>
              <a:rPr lang="en-US" dirty="0" smtClean="0"/>
              <a:t>Teacher or friends reveal the “right” answer. </a:t>
            </a:r>
          </a:p>
          <a:p>
            <a:pPr marL="514350" indent="-514350">
              <a:buFont typeface="+mj-lt"/>
              <a:buAutoNum type="arabicPeriod"/>
            </a:pPr>
            <a:r>
              <a:rPr lang="en-US" dirty="0" smtClean="0"/>
              <a:t>Rather than arguing from evidence, personal experiences or beliefs are used to support or challenge an idea.</a:t>
            </a:r>
          </a:p>
          <a:p>
            <a:pPr marL="0" indent="0">
              <a:buNone/>
            </a:pPr>
            <a:endParaRPr lang="en-US" dirty="0" smtClean="0"/>
          </a:p>
        </p:txBody>
      </p:sp>
      <p:sp>
        <p:nvSpPr>
          <p:cNvPr id="4" name="TextBox 3"/>
          <p:cNvSpPr txBox="1"/>
          <p:nvPr/>
        </p:nvSpPr>
        <p:spPr>
          <a:xfrm>
            <a:off x="3965222" y="6426159"/>
            <a:ext cx="4365978" cy="276999"/>
          </a:xfrm>
          <a:prstGeom prst="rect">
            <a:avLst/>
          </a:prstGeom>
          <a:noFill/>
        </p:spPr>
        <p:txBody>
          <a:bodyPr wrap="square" rtlCol="0">
            <a:spAutoFit/>
          </a:bodyPr>
          <a:lstStyle/>
          <a:p>
            <a:r>
              <a:rPr lang="en-US" sz="1200" dirty="0" smtClean="0"/>
              <a:t>Sampson, </a:t>
            </a:r>
            <a:r>
              <a:rPr lang="en-US" sz="1200" dirty="0" err="1" smtClean="0"/>
              <a:t>Enderle</a:t>
            </a:r>
            <a:r>
              <a:rPr lang="en-US" sz="1200" dirty="0" smtClean="0"/>
              <a:t>, &amp; Grooms, Argumentation in Science Education.</a:t>
            </a:r>
            <a:endParaRPr lang="en-US" sz="1200" dirty="0"/>
          </a:p>
        </p:txBody>
      </p:sp>
      <p:sp>
        <p:nvSpPr>
          <p:cNvPr id="5" name="Slide Number Placeholder 4"/>
          <p:cNvSpPr>
            <a:spLocks noGrp="1"/>
          </p:cNvSpPr>
          <p:nvPr>
            <p:ph type="sldNum" sz="quarter" idx="12"/>
          </p:nvPr>
        </p:nvSpPr>
        <p:spPr/>
        <p:txBody>
          <a:bodyPr/>
          <a:lstStyle/>
          <a:p>
            <a:fld id="{10F6BAA8-EE98-4640-918A-6C29E24D3D60}" type="slidenum">
              <a:rPr lang="en-US" smtClean="0"/>
              <a:t>33</a:t>
            </a:fld>
            <a:endParaRPr lang="en-US"/>
          </a:p>
        </p:txBody>
      </p:sp>
    </p:spTree>
    <p:extLst>
      <p:ext uri="{BB962C8B-B14F-4D97-AF65-F5344CB8AC3E}">
        <p14:creationId xmlns:p14="http://schemas.microsoft.com/office/powerpoint/2010/main" val="374299990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9455"/>
            <a:ext cx="8229600" cy="3420538"/>
          </a:xfrm>
        </p:spPr>
        <p:txBody>
          <a:bodyPr>
            <a:normAutofit/>
          </a:bodyPr>
          <a:lstStyle/>
          <a:p>
            <a:pPr marL="0" indent="0" algn="ctr">
              <a:spcBef>
                <a:spcPts val="0"/>
              </a:spcBef>
              <a:buNone/>
            </a:pPr>
            <a:r>
              <a:rPr lang="en-US" sz="4000" dirty="0"/>
              <a:t>What challenges do you anticipate your </a:t>
            </a:r>
            <a:r>
              <a:rPr lang="en-US" sz="4000" b="1" u="sng" dirty="0" smtClean="0"/>
              <a:t>TEACHERS</a:t>
            </a:r>
            <a:r>
              <a:rPr lang="en-US" sz="4000" dirty="0" smtClean="0"/>
              <a:t> </a:t>
            </a:r>
            <a:r>
              <a:rPr lang="en-US" sz="4000" dirty="0"/>
              <a:t>will </a:t>
            </a:r>
            <a:r>
              <a:rPr lang="en-US" sz="4000" dirty="0" smtClean="0"/>
              <a:t>have </a:t>
            </a:r>
          </a:p>
          <a:p>
            <a:pPr marL="0" indent="0" algn="ctr">
              <a:spcBef>
                <a:spcPts val="0"/>
              </a:spcBef>
              <a:buNone/>
            </a:pPr>
            <a:r>
              <a:rPr lang="en-US" sz="4000" dirty="0" smtClean="0"/>
              <a:t>in teaching </a:t>
            </a:r>
            <a:endParaRPr lang="en-US" sz="4000" dirty="0"/>
          </a:p>
          <a:p>
            <a:pPr marL="0" indent="0" algn="ctr">
              <a:spcBef>
                <a:spcPts val="0"/>
              </a:spcBef>
              <a:buNone/>
            </a:pPr>
            <a:r>
              <a:rPr lang="en-US" sz="4000" dirty="0"/>
              <a:t> </a:t>
            </a:r>
            <a:r>
              <a:rPr lang="en-US" sz="4000" dirty="0" smtClean="0"/>
              <a:t>argumentation </a:t>
            </a:r>
            <a:r>
              <a:rPr lang="en-US" sz="4000" dirty="0"/>
              <a:t>and reasoning </a:t>
            </a:r>
            <a:endParaRPr lang="en-US" sz="4000" dirty="0" smtClean="0"/>
          </a:p>
          <a:p>
            <a:pPr marL="0" indent="0" algn="ctr">
              <a:spcBef>
                <a:spcPts val="0"/>
              </a:spcBef>
              <a:buNone/>
            </a:pPr>
            <a:r>
              <a:rPr lang="en-US" sz="4000" dirty="0" smtClean="0"/>
              <a:t>from evidence?</a:t>
            </a:r>
            <a:endParaRPr lang="en-US" sz="4000" dirty="0"/>
          </a:p>
          <a:p>
            <a:pPr marL="0" indent="0">
              <a:buNone/>
            </a:pPr>
            <a:endParaRPr lang="en-US" sz="4000" dirty="0"/>
          </a:p>
        </p:txBody>
      </p:sp>
      <p:sp>
        <p:nvSpPr>
          <p:cNvPr id="2" name="Slide Number Placeholder 1"/>
          <p:cNvSpPr>
            <a:spLocks noGrp="1"/>
          </p:cNvSpPr>
          <p:nvPr>
            <p:ph type="sldNum" sz="quarter" idx="12"/>
          </p:nvPr>
        </p:nvSpPr>
        <p:spPr/>
        <p:txBody>
          <a:bodyPr/>
          <a:lstStyle/>
          <a:p>
            <a:fld id="{10F6BAA8-EE98-4640-918A-6C29E24D3D60}" type="slidenum">
              <a:rPr lang="en-US" smtClean="0"/>
              <a:t>34</a:t>
            </a:fld>
            <a:endParaRPr lang="en-US"/>
          </a:p>
        </p:txBody>
      </p:sp>
    </p:spTree>
    <p:extLst>
      <p:ext uri="{BB962C8B-B14F-4D97-AF65-F5344CB8AC3E}">
        <p14:creationId xmlns:p14="http://schemas.microsoft.com/office/powerpoint/2010/main" val="232320700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Challenges for teachers	</a:t>
            </a:r>
            <a:endParaRPr lang="en-US" b="1" dirty="0"/>
          </a:p>
        </p:txBody>
      </p:sp>
      <p:sp>
        <p:nvSpPr>
          <p:cNvPr id="3" name="Content Placeholder 2"/>
          <p:cNvSpPr>
            <a:spLocks noGrp="1"/>
          </p:cNvSpPr>
          <p:nvPr>
            <p:ph idx="1"/>
          </p:nvPr>
        </p:nvSpPr>
        <p:spPr>
          <a:xfrm>
            <a:off x="457200" y="1600200"/>
            <a:ext cx="8229600" cy="4756150"/>
          </a:xfrm>
        </p:spPr>
        <p:txBody>
          <a:bodyPr>
            <a:normAutofit fontScale="92500"/>
          </a:bodyPr>
          <a:lstStyle/>
          <a:p>
            <a:pPr marL="514350" indent="-514350">
              <a:buFont typeface="+mj-lt"/>
              <a:buAutoNum type="arabicPeriod"/>
            </a:pPr>
            <a:r>
              <a:rPr lang="en-US" dirty="0" smtClean="0"/>
              <a:t>Uncertain about uncertainty (may not be able to anticipate student responses)</a:t>
            </a:r>
          </a:p>
          <a:p>
            <a:pPr marL="514350" indent="-514350">
              <a:buFont typeface="+mj-lt"/>
              <a:buAutoNum type="arabicPeriod"/>
            </a:pPr>
            <a:r>
              <a:rPr lang="en-US" dirty="0" smtClean="0"/>
              <a:t>Takes more time (preparation and implementation)</a:t>
            </a:r>
          </a:p>
          <a:p>
            <a:pPr marL="514350" indent="-514350">
              <a:buFont typeface="+mj-lt"/>
              <a:buAutoNum type="arabicPeriod"/>
            </a:pPr>
            <a:r>
              <a:rPr lang="en-US" dirty="0" smtClean="0"/>
              <a:t>Not sure what and how to evaluate</a:t>
            </a:r>
          </a:p>
          <a:p>
            <a:pPr marL="514350" indent="-514350">
              <a:buFont typeface="+mj-lt"/>
              <a:buAutoNum type="arabicPeriod"/>
            </a:pPr>
            <a:r>
              <a:rPr lang="en-US" dirty="0" smtClean="0"/>
              <a:t>Support student questioning of others (whether for clarification or argument)</a:t>
            </a:r>
          </a:p>
          <a:p>
            <a:pPr marL="514350" indent="-514350">
              <a:buFont typeface="+mj-lt"/>
              <a:buAutoNum type="arabicPeriod"/>
            </a:pPr>
            <a:r>
              <a:rPr lang="en-US" dirty="0" smtClean="0"/>
              <a:t>Managing student “air time”; creating a culture of academic discourse; all voices contribute</a:t>
            </a:r>
            <a:endParaRPr lang="en-US" dirty="0"/>
          </a:p>
        </p:txBody>
      </p:sp>
      <p:sp>
        <p:nvSpPr>
          <p:cNvPr id="4" name="Slide Number Placeholder 3"/>
          <p:cNvSpPr>
            <a:spLocks noGrp="1"/>
          </p:cNvSpPr>
          <p:nvPr>
            <p:ph type="sldNum" sz="quarter" idx="12"/>
          </p:nvPr>
        </p:nvSpPr>
        <p:spPr/>
        <p:txBody>
          <a:bodyPr/>
          <a:lstStyle/>
          <a:p>
            <a:fld id="{10F6BAA8-EE98-4640-918A-6C29E24D3D60}" type="slidenum">
              <a:rPr lang="en-US" smtClean="0"/>
              <a:t>35</a:t>
            </a:fld>
            <a:endParaRPr lang="en-US"/>
          </a:p>
        </p:txBody>
      </p:sp>
    </p:spTree>
    <p:extLst>
      <p:ext uri="{BB962C8B-B14F-4D97-AF65-F5344CB8AC3E}">
        <p14:creationId xmlns:p14="http://schemas.microsoft.com/office/powerpoint/2010/main" val="214743187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Final Takeaways</a:t>
            </a:r>
            <a:endParaRPr lang="en-US" b="1" dirty="0"/>
          </a:p>
        </p:txBody>
      </p:sp>
      <p:sp>
        <p:nvSpPr>
          <p:cNvPr id="3" name="Content Placeholder 2"/>
          <p:cNvSpPr>
            <a:spLocks noGrp="1"/>
          </p:cNvSpPr>
          <p:nvPr>
            <p:ph idx="1"/>
          </p:nvPr>
        </p:nvSpPr>
        <p:spPr>
          <a:xfrm>
            <a:off x="457200" y="1600200"/>
            <a:ext cx="8229600" cy="4756150"/>
          </a:xfrm>
        </p:spPr>
        <p:txBody>
          <a:bodyPr>
            <a:normAutofit fontScale="92500"/>
          </a:bodyPr>
          <a:lstStyle/>
          <a:p>
            <a:pPr marL="514350" indent="-514350">
              <a:buAutoNum type="arabicPeriod"/>
            </a:pPr>
            <a:r>
              <a:rPr lang="en-US" dirty="0" smtClean="0"/>
              <a:t>Culture of citing evidence. </a:t>
            </a:r>
            <a:r>
              <a:rPr lang="en-US" b="1" dirty="0" smtClean="0"/>
              <a:t>Honor evidence</a:t>
            </a:r>
            <a:r>
              <a:rPr lang="en-US" dirty="0" smtClean="0"/>
              <a:t>.</a:t>
            </a:r>
          </a:p>
          <a:p>
            <a:pPr marL="857250" lvl="1" indent="-457200">
              <a:buFont typeface="Arial"/>
              <a:buChar char="•"/>
            </a:pPr>
            <a:r>
              <a:rPr lang="en-US" dirty="0" smtClean="0"/>
              <a:t>“What is the evidence (in the text) for your answer?”</a:t>
            </a:r>
            <a:endParaRPr lang="en-US" strike="sngStrike" dirty="0" smtClean="0"/>
          </a:p>
          <a:p>
            <a:pPr marL="514350" indent="-514350">
              <a:buFont typeface="+mj-lt"/>
              <a:buAutoNum type="arabicPeriod"/>
            </a:pPr>
            <a:r>
              <a:rPr lang="en-US" b="1" dirty="0" smtClean="0"/>
              <a:t>Worthy tasks</a:t>
            </a:r>
            <a:r>
              <a:rPr lang="en-US" dirty="0" smtClean="0"/>
              <a:t>: What are students asked to do?</a:t>
            </a:r>
            <a:r>
              <a:rPr lang="en-US" dirty="0"/>
              <a:t> </a:t>
            </a:r>
            <a:endParaRPr lang="en-US" dirty="0" smtClean="0"/>
          </a:p>
          <a:p>
            <a:pPr marL="914400" lvl="1" indent="-514350">
              <a:buFont typeface="Arial"/>
              <a:buChar char="•"/>
            </a:pPr>
            <a:r>
              <a:rPr lang="en-US" dirty="0" smtClean="0"/>
              <a:t>How are students developing their language and literacy skills in the content areas?</a:t>
            </a:r>
          </a:p>
          <a:p>
            <a:pPr marL="514350" indent="-514350">
              <a:buFont typeface="+mj-lt"/>
              <a:buAutoNum type="arabicPeriod"/>
            </a:pPr>
            <a:r>
              <a:rPr lang="en-US" dirty="0" smtClean="0"/>
              <a:t>Build a culture of </a:t>
            </a:r>
            <a:r>
              <a:rPr lang="en-US" b="1" dirty="0" smtClean="0"/>
              <a:t>academic discourse</a:t>
            </a:r>
            <a:r>
              <a:rPr lang="en-US" dirty="0" smtClean="0"/>
              <a:t>. </a:t>
            </a:r>
          </a:p>
          <a:p>
            <a:pPr marL="857250" lvl="1" indent="-457200"/>
            <a:r>
              <a:rPr lang="en-US" dirty="0" smtClean="0"/>
              <a:t>How do you create safe places for discussion and DISAGREEMENTS to happen in classrooms? </a:t>
            </a:r>
          </a:p>
          <a:p>
            <a:pPr marL="857250" lvl="1" indent="-457200"/>
            <a:r>
              <a:rPr lang="en-US" dirty="0" smtClean="0"/>
              <a:t>What are classroom and school norms?  How are adults modeling this practice?</a:t>
            </a:r>
          </a:p>
        </p:txBody>
      </p:sp>
      <p:sp>
        <p:nvSpPr>
          <p:cNvPr id="4" name="Slide Number Placeholder 3"/>
          <p:cNvSpPr>
            <a:spLocks noGrp="1"/>
          </p:cNvSpPr>
          <p:nvPr>
            <p:ph type="sldNum" sz="quarter" idx="12"/>
          </p:nvPr>
        </p:nvSpPr>
        <p:spPr/>
        <p:txBody>
          <a:bodyPr/>
          <a:lstStyle/>
          <a:p>
            <a:fld id="{10F6BAA8-EE98-4640-918A-6C29E24D3D60}" type="slidenum">
              <a:rPr lang="en-US" smtClean="0"/>
              <a:t>36</a:t>
            </a:fld>
            <a:endParaRPr lang="en-US"/>
          </a:p>
        </p:txBody>
      </p:sp>
    </p:spTree>
    <p:extLst>
      <p:ext uri="{BB962C8B-B14F-4D97-AF65-F5344CB8AC3E}">
        <p14:creationId xmlns:p14="http://schemas.microsoft.com/office/powerpoint/2010/main" val="31101209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in Mathematics</a:t>
            </a:r>
            <a:endParaRPr lang="en-US" dirty="0"/>
          </a:p>
        </p:txBody>
      </p:sp>
      <p:sp>
        <p:nvSpPr>
          <p:cNvPr id="3" name="Content Placeholder 2"/>
          <p:cNvSpPr>
            <a:spLocks noGrp="1"/>
          </p:cNvSpPr>
          <p:nvPr>
            <p:ph idx="1"/>
          </p:nvPr>
        </p:nvSpPr>
        <p:spPr/>
        <p:txBody>
          <a:bodyPr/>
          <a:lstStyle/>
          <a:p>
            <a:pPr marL="0" indent="0">
              <a:buNone/>
            </a:pPr>
            <a:r>
              <a:rPr lang="en-US" b="1" dirty="0" smtClean="0"/>
              <a:t>Illustrative Mathematics</a:t>
            </a:r>
          </a:p>
          <a:p>
            <a:pPr marL="0" indent="0">
              <a:buNone/>
            </a:pPr>
            <a:r>
              <a:rPr lang="en-US" dirty="0">
                <a:hlinkClick r:id="rId2"/>
              </a:rPr>
              <a:t>https://www.illustrativemathematics.org/</a:t>
            </a:r>
            <a:r>
              <a:rPr lang="en-US" dirty="0" smtClean="0">
                <a:hlinkClick r:id="rId2"/>
              </a:rPr>
              <a:t>MP3</a:t>
            </a:r>
            <a:endParaRPr lang="en-US" dirty="0" smtClean="0"/>
          </a:p>
          <a:p>
            <a:pPr marL="0" indent="0">
              <a:buNone/>
            </a:pPr>
            <a:r>
              <a:rPr lang="en-US" dirty="0" smtClean="0"/>
              <a:t>Elaborations of the practices, tasks with annotations, and videos, K-12.</a:t>
            </a:r>
          </a:p>
          <a:p>
            <a:pPr marL="0" indent="0">
              <a:buNone/>
            </a:pPr>
            <a:r>
              <a:rPr lang="en-US" b="1" dirty="0" smtClean="0"/>
              <a:t>Inside Mathematics</a:t>
            </a:r>
          </a:p>
          <a:p>
            <a:pPr marL="0" indent="0">
              <a:buNone/>
            </a:pPr>
            <a:r>
              <a:rPr lang="en-US" dirty="0">
                <a:hlinkClick r:id="rId3"/>
              </a:rPr>
              <a:t>http://</a:t>
            </a:r>
            <a:r>
              <a:rPr lang="en-US" dirty="0" smtClean="0">
                <a:hlinkClick r:id="rId3"/>
              </a:rPr>
              <a:t>www.insidemathematics.org</a:t>
            </a:r>
            <a:endParaRPr lang="en-US" dirty="0" smtClean="0"/>
          </a:p>
          <a:p>
            <a:pPr marL="0" indent="0">
              <a:buNone/>
            </a:pPr>
            <a:r>
              <a:rPr lang="en-US" dirty="0" smtClean="0"/>
              <a:t>Videos, tasks with annotations, K-12 organized by the 8 math practices.</a:t>
            </a:r>
            <a:endParaRPr lang="en-US" dirty="0"/>
          </a:p>
        </p:txBody>
      </p:sp>
      <p:sp>
        <p:nvSpPr>
          <p:cNvPr id="4" name="Slide Number Placeholder 3"/>
          <p:cNvSpPr>
            <a:spLocks noGrp="1"/>
          </p:cNvSpPr>
          <p:nvPr>
            <p:ph type="sldNum" sz="quarter" idx="12"/>
          </p:nvPr>
        </p:nvSpPr>
        <p:spPr/>
        <p:txBody>
          <a:bodyPr/>
          <a:lstStyle/>
          <a:p>
            <a:fld id="{10F6BAA8-EE98-4640-918A-6C29E24D3D60}" type="slidenum">
              <a:rPr lang="en-US" smtClean="0"/>
              <a:t>37</a:t>
            </a:fld>
            <a:endParaRPr lang="en-US"/>
          </a:p>
        </p:txBody>
      </p:sp>
    </p:spTree>
    <p:extLst>
      <p:ext uri="{BB962C8B-B14F-4D97-AF65-F5344CB8AC3E}">
        <p14:creationId xmlns:p14="http://schemas.microsoft.com/office/powerpoint/2010/main" val="7413406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in ELA &amp; History/SS</a:t>
            </a:r>
            <a:endParaRPr lang="en-US" dirty="0"/>
          </a:p>
        </p:txBody>
      </p:sp>
      <p:sp>
        <p:nvSpPr>
          <p:cNvPr id="3" name="Content Placeholder 2"/>
          <p:cNvSpPr>
            <a:spLocks noGrp="1"/>
          </p:cNvSpPr>
          <p:nvPr>
            <p:ph idx="1"/>
          </p:nvPr>
        </p:nvSpPr>
        <p:spPr>
          <a:xfrm>
            <a:off x="457200" y="1600199"/>
            <a:ext cx="8229600" cy="4986867"/>
          </a:xfrm>
        </p:spPr>
        <p:txBody>
          <a:bodyPr>
            <a:normAutofit fontScale="55000" lnSpcReduction="20000"/>
          </a:bodyPr>
          <a:lstStyle/>
          <a:p>
            <a:pPr marL="0" indent="0">
              <a:buNone/>
            </a:pPr>
            <a:r>
              <a:rPr lang="en-US" b="1" dirty="0" smtClean="0"/>
              <a:t>Achieve the CORE- ELA complex texts, tasks, and sample student work</a:t>
            </a:r>
          </a:p>
          <a:p>
            <a:pPr marL="0" indent="0">
              <a:buNone/>
            </a:pPr>
            <a:r>
              <a:rPr lang="en-US" dirty="0">
                <a:hlinkClick r:id="rId2"/>
              </a:rPr>
              <a:t>http://</a:t>
            </a:r>
            <a:r>
              <a:rPr lang="en-US" dirty="0" smtClean="0">
                <a:hlinkClick r:id="rId2"/>
              </a:rPr>
              <a:t>achievethecore.org</a:t>
            </a:r>
            <a:endParaRPr lang="en-US" dirty="0" smtClean="0"/>
          </a:p>
          <a:p>
            <a:pPr marL="0" indent="0">
              <a:buNone/>
            </a:pPr>
            <a:r>
              <a:rPr lang="en-US" dirty="0" smtClean="0"/>
              <a:t>Assessment questions (grades 3-11) organized by the 3 shifts. </a:t>
            </a:r>
          </a:p>
          <a:p>
            <a:pPr marL="0" indent="0">
              <a:buNone/>
            </a:pPr>
            <a:endParaRPr lang="en-US" dirty="0"/>
          </a:p>
          <a:p>
            <a:pPr marL="0" indent="0">
              <a:buNone/>
            </a:pPr>
            <a:r>
              <a:rPr lang="en-US" b="1" dirty="0" smtClean="0"/>
              <a:t>Denver Public Schools (Standards Toolkit)</a:t>
            </a:r>
          </a:p>
          <a:p>
            <a:pPr marL="0" indent="0">
              <a:buNone/>
            </a:pPr>
            <a:r>
              <a:rPr lang="en-US" dirty="0" smtClean="0"/>
              <a:t>Teaching argumentative writing using CCSS-</a:t>
            </a:r>
            <a:r>
              <a:rPr lang="en-US" dirty="0" err="1" smtClean="0"/>
              <a:t>ppt</a:t>
            </a:r>
            <a:r>
              <a:rPr lang="en-US" dirty="0" smtClean="0"/>
              <a:t> by David </a:t>
            </a:r>
            <a:r>
              <a:rPr lang="en-US" dirty="0" err="1" smtClean="0"/>
              <a:t>Pook</a:t>
            </a:r>
            <a:r>
              <a:rPr lang="en-US" dirty="0" smtClean="0"/>
              <a:t>.</a:t>
            </a:r>
          </a:p>
          <a:p>
            <a:pPr marL="0" indent="0">
              <a:buNone/>
            </a:pPr>
            <a:r>
              <a:rPr lang="en-US" dirty="0">
                <a:hlinkClick r:id="rId3"/>
              </a:rPr>
              <a:t>http://standardstoolkit.dpsk12.org/2-literacy/2h-academic-types-of-writing-and-writing-from-evidence</a:t>
            </a:r>
            <a:r>
              <a:rPr lang="en-US" dirty="0" smtClean="0">
                <a:hlinkClick r:id="rId3"/>
              </a:rPr>
              <a:t>/</a:t>
            </a:r>
            <a:r>
              <a:rPr lang="en-US" dirty="0" smtClean="0"/>
              <a:t> </a:t>
            </a:r>
          </a:p>
          <a:p>
            <a:pPr marL="0" indent="0">
              <a:buNone/>
            </a:pPr>
            <a:endParaRPr lang="en-US" dirty="0" smtClean="0"/>
          </a:p>
          <a:p>
            <a:pPr marL="0" indent="0">
              <a:buNone/>
            </a:pPr>
            <a:r>
              <a:rPr lang="en-US" b="1" dirty="0" smtClean="0"/>
              <a:t>CCSS-ELA &amp; Literacy, Appendix C</a:t>
            </a:r>
          </a:p>
          <a:p>
            <a:pPr marL="0" indent="0">
              <a:buNone/>
            </a:pPr>
            <a:r>
              <a:rPr lang="en-US" dirty="0" smtClean="0"/>
              <a:t>34 samples of student writing (K-12), opinion, informative/explanatory, narrative, and argument.</a:t>
            </a:r>
          </a:p>
          <a:p>
            <a:pPr marL="0" indent="0">
              <a:buNone/>
            </a:pPr>
            <a:endParaRPr lang="en-US" dirty="0" smtClean="0"/>
          </a:p>
          <a:p>
            <a:pPr marL="0" indent="0">
              <a:buNone/>
            </a:pPr>
            <a:r>
              <a:rPr lang="en-US" b="1" dirty="0"/>
              <a:t>Reading Like a </a:t>
            </a:r>
            <a:r>
              <a:rPr lang="en-US" b="1" dirty="0" smtClean="0"/>
              <a:t>Historian, Stanford</a:t>
            </a:r>
          </a:p>
          <a:p>
            <a:pPr marL="0" indent="0">
              <a:buNone/>
            </a:pPr>
            <a:r>
              <a:rPr lang="en-US" dirty="0">
                <a:hlinkClick r:id="rId4"/>
              </a:rPr>
              <a:t>http://sheg.stanford.edu</a:t>
            </a:r>
            <a:r>
              <a:rPr lang="en-US" dirty="0" smtClean="0">
                <a:hlinkClick r:id="rId4"/>
              </a:rPr>
              <a:t>/</a:t>
            </a:r>
            <a:endParaRPr lang="en-US" dirty="0" smtClean="0"/>
          </a:p>
          <a:p>
            <a:pPr marL="0" indent="0">
              <a:buNone/>
            </a:pPr>
            <a:r>
              <a:rPr lang="en-US" dirty="0" smtClean="0"/>
              <a:t>Intro materials includes lessons and units around evaluating sources, tools for close reading of complex primary texts, and corroborating evidence (high school).</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10F6BAA8-EE98-4640-918A-6C29E24D3D60}" type="slidenum">
              <a:rPr lang="en-US" smtClean="0"/>
              <a:t>38</a:t>
            </a:fld>
            <a:endParaRPr lang="en-US"/>
          </a:p>
        </p:txBody>
      </p:sp>
    </p:spTree>
    <p:extLst>
      <p:ext uri="{BB962C8B-B14F-4D97-AF65-F5344CB8AC3E}">
        <p14:creationId xmlns:p14="http://schemas.microsoft.com/office/powerpoint/2010/main" val="396480979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in Science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A Framework for K-12 Science Education: Practices, Crosscutting Concepts, and Core Ideas</a:t>
            </a:r>
            <a:endParaRPr lang="en-US" dirty="0" smtClean="0"/>
          </a:p>
          <a:p>
            <a:pPr marL="0" indent="0">
              <a:buNone/>
            </a:pPr>
            <a:r>
              <a:rPr lang="en-US" dirty="0"/>
              <a:t>P</a:t>
            </a:r>
            <a:r>
              <a:rPr lang="en-US" dirty="0" smtClean="0"/>
              <a:t>ages 71-74, Engaging in argument from evidence.</a:t>
            </a:r>
            <a:endParaRPr lang="en-US" b="1" dirty="0" smtClean="0"/>
          </a:p>
          <a:p>
            <a:pPr marL="0" indent="0">
              <a:buNone/>
            </a:pPr>
            <a:endParaRPr lang="en-US" b="1" dirty="0" smtClean="0"/>
          </a:p>
          <a:p>
            <a:pPr marL="0" indent="0">
              <a:buNone/>
            </a:pPr>
            <a:r>
              <a:rPr lang="en-US" b="1" dirty="0" smtClean="0"/>
              <a:t>IDEAS (</a:t>
            </a:r>
            <a:r>
              <a:rPr lang="en-US" b="1" dirty="0" err="1" smtClean="0"/>
              <a:t>IDeas</a:t>
            </a:r>
            <a:r>
              <a:rPr lang="en-US" b="1" dirty="0" smtClean="0"/>
              <a:t>, Evidence, &amp; Argument, in Science) </a:t>
            </a:r>
            <a:r>
              <a:rPr lang="en-US" dirty="0"/>
              <a:t>National STEM Centre, King’s College, </a:t>
            </a:r>
            <a:r>
              <a:rPr lang="en-US" dirty="0" smtClean="0"/>
              <a:t>London</a:t>
            </a:r>
            <a:endParaRPr lang="en-US" b="1" dirty="0" smtClean="0"/>
          </a:p>
          <a:p>
            <a:pPr marL="0" indent="0">
              <a:buNone/>
            </a:pPr>
            <a:r>
              <a:rPr lang="en-US" i="1" u="sng" dirty="0">
                <a:hlinkClick r:id="rId2"/>
              </a:rPr>
              <a:t>http://stem.org.uk/rx8rt</a:t>
            </a:r>
            <a:endParaRPr lang="en-US" i="1" u="sng" dirty="0"/>
          </a:p>
          <a:p>
            <a:pPr marL="0" indent="0">
              <a:buNone/>
            </a:pPr>
            <a:r>
              <a:rPr lang="en-US" dirty="0"/>
              <a:t>Session 1: Introducing Argument</a:t>
            </a:r>
            <a:br>
              <a:rPr lang="en-US" dirty="0"/>
            </a:br>
            <a:r>
              <a:rPr lang="en-US" dirty="0"/>
              <a:t>Session 2: Managing Small Group Discussions</a:t>
            </a:r>
            <a:br>
              <a:rPr lang="en-US" dirty="0"/>
            </a:br>
            <a:r>
              <a:rPr lang="en-US" dirty="0"/>
              <a:t>Session 3: Teaching Argument</a:t>
            </a:r>
            <a:br>
              <a:rPr lang="en-US" dirty="0"/>
            </a:br>
            <a:r>
              <a:rPr lang="en-US" dirty="0"/>
              <a:t>Session 4: Resources for Argumentation</a:t>
            </a:r>
            <a:br>
              <a:rPr lang="en-US" dirty="0"/>
            </a:br>
            <a:r>
              <a:rPr lang="en-US" dirty="0"/>
              <a:t>Session 5: Evaluating Argument</a:t>
            </a:r>
            <a:br>
              <a:rPr lang="en-US" dirty="0"/>
            </a:br>
            <a:r>
              <a:rPr lang="en-US" dirty="0"/>
              <a:t>Session 6: Modeling </a:t>
            </a:r>
            <a:r>
              <a:rPr lang="en-US" dirty="0" smtClean="0"/>
              <a:t>Argument</a:t>
            </a:r>
            <a:endParaRPr lang="en-US" u="sng" dirty="0"/>
          </a:p>
        </p:txBody>
      </p:sp>
      <p:sp>
        <p:nvSpPr>
          <p:cNvPr id="4" name="Slide Number Placeholder 3"/>
          <p:cNvSpPr>
            <a:spLocks noGrp="1"/>
          </p:cNvSpPr>
          <p:nvPr>
            <p:ph type="sldNum" sz="quarter" idx="12"/>
          </p:nvPr>
        </p:nvSpPr>
        <p:spPr/>
        <p:txBody>
          <a:bodyPr/>
          <a:lstStyle/>
          <a:p>
            <a:fld id="{10F6BAA8-EE98-4640-918A-6C29E24D3D60}" type="slidenum">
              <a:rPr lang="en-US" smtClean="0"/>
              <a:t>39</a:t>
            </a:fld>
            <a:endParaRPr lang="en-US"/>
          </a:p>
        </p:txBody>
      </p:sp>
    </p:spTree>
    <p:extLst>
      <p:ext uri="{BB962C8B-B14F-4D97-AF65-F5344CB8AC3E}">
        <p14:creationId xmlns:p14="http://schemas.microsoft.com/office/powerpoint/2010/main" val="33772124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40"/>
            <a:ext cx="8229600" cy="1143000"/>
          </a:xfrm>
        </p:spPr>
        <p:txBody>
          <a:bodyPr>
            <a:normAutofit fontScale="90000"/>
          </a:bodyPr>
          <a:lstStyle/>
          <a:p>
            <a:r>
              <a:rPr lang="en-US" dirty="0" smtClean="0"/>
              <a:t>ELA, Math, and Science/Engineering student practices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34848392"/>
              </p:ext>
            </p:extLst>
          </p:nvPr>
        </p:nvGraphicFramePr>
        <p:xfrm>
          <a:off x="457200" y="1383772"/>
          <a:ext cx="8229600" cy="5440435"/>
        </p:xfrm>
        <a:graphic>
          <a:graphicData uri="http://schemas.openxmlformats.org/drawingml/2006/table">
            <a:tbl>
              <a:tblPr firstRow="1" bandRow="1">
                <a:tableStyleId>{5940675A-B579-460E-94D1-54222C63F5DA}</a:tableStyleId>
              </a:tblPr>
              <a:tblGrid>
                <a:gridCol w="2743200"/>
                <a:gridCol w="2743200"/>
                <a:gridCol w="2743200"/>
              </a:tblGrid>
              <a:tr h="441716">
                <a:tc>
                  <a:txBody>
                    <a:bodyPr/>
                    <a:lstStyle/>
                    <a:p>
                      <a:r>
                        <a:rPr lang="en-US" b="1" dirty="0" smtClean="0"/>
                        <a:t>ELA*</a:t>
                      </a:r>
                      <a:endParaRPr lang="en-US" b="1" dirty="0"/>
                    </a:p>
                  </a:txBody>
                  <a:tcPr/>
                </a:tc>
                <a:tc>
                  <a:txBody>
                    <a:bodyPr/>
                    <a:lstStyle/>
                    <a:p>
                      <a:r>
                        <a:rPr lang="en-US" b="1" dirty="0" smtClean="0"/>
                        <a:t>Math</a:t>
                      </a:r>
                      <a:endParaRPr lang="en-US" b="1" dirty="0"/>
                    </a:p>
                  </a:txBody>
                  <a:tcPr/>
                </a:tc>
                <a:tc>
                  <a:txBody>
                    <a:bodyPr/>
                    <a:lstStyle/>
                    <a:p>
                      <a:r>
                        <a:rPr lang="en-US" b="1" dirty="0" smtClean="0"/>
                        <a:t>Science/Engineering</a:t>
                      </a:r>
                      <a:endParaRPr lang="en-US" b="1" dirty="0">
                        <a:solidFill>
                          <a:srgbClr val="000000"/>
                        </a:solidFill>
                      </a:endParaRPr>
                    </a:p>
                  </a:txBody>
                  <a:tcPr/>
                </a:tc>
              </a:tr>
              <a:tr h="4429263">
                <a:tc>
                  <a:txBody>
                    <a:bodyPr/>
                    <a:lstStyle/>
                    <a:p>
                      <a:pPr marL="0" indent="0">
                        <a:buFontTx/>
                        <a:buNone/>
                      </a:pPr>
                      <a:r>
                        <a:rPr lang="en-US" sz="1400" u="none" strike="noStrike" kern="1200" baseline="0" dirty="0" smtClean="0"/>
                        <a:t>1. Support analysis of a range of grade level complex texts with evidence</a:t>
                      </a:r>
                    </a:p>
                    <a:p>
                      <a:pPr marL="0" indent="0">
                        <a:buFontTx/>
                        <a:buNone/>
                      </a:pPr>
                      <a:r>
                        <a:rPr lang="en-US" sz="1400" u="none" strike="noStrike" kern="1200" baseline="0" dirty="0" smtClean="0"/>
                        <a:t>2. Produce clear &amp; coherent writing in which the development, organization, and style are appropriate to task, purpose, and audience. B</a:t>
                      </a:r>
                    </a:p>
                    <a:p>
                      <a:pPr marL="0" indent="0">
                        <a:buNone/>
                      </a:pPr>
                      <a:r>
                        <a:rPr lang="en-US" sz="1400" u="none" strike="noStrike" kern="1200" baseline="0" dirty="0" smtClean="0">
                          <a:solidFill>
                            <a:srgbClr val="FF0000"/>
                          </a:solidFill>
                        </a:rPr>
                        <a:t>3. Construct valid arguments from evidence &amp; critique the reasoning of others</a:t>
                      </a:r>
                    </a:p>
                    <a:p>
                      <a:pPr marL="0" indent="0">
                        <a:buNone/>
                      </a:pPr>
                      <a:r>
                        <a:rPr lang="en-US" sz="1400" u="none" strike="noStrike" kern="1200" baseline="0" dirty="0" smtClean="0"/>
                        <a:t>4.Build and present knowledge through research by integrating, comparing, and synthesizing ideas from texts.</a:t>
                      </a:r>
                    </a:p>
                    <a:p>
                      <a:pPr marL="0" indent="0">
                        <a:buNone/>
                      </a:pPr>
                      <a:r>
                        <a:rPr lang="en-US" sz="1400" u="none" strike="noStrike" kern="1200" baseline="0" dirty="0" smtClean="0"/>
                        <a:t>5.Build upon the ideas of others and articulate their own when working collaboratively. </a:t>
                      </a:r>
                    </a:p>
                    <a:p>
                      <a:pPr marL="0" indent="0">
                        <a:buNone/>
                      </a:pPr>
                      <a:r>
                        <a:rPr lang="en-US" sz="1400" u="none" strike="noStrike" kern="1200" baseline="0" dirty="0" smtClean="0"/>
                        <a:t>6. Use English structures to communicate context specific messages</a:t>
                      </a:r>
                    </a:p>
                    <a:p>
                      <a:pPr marL="0" indent="0">
                        <a:buNone/>
                      </a:pPr>
                      <a:r>
                        <a:rPr lang="en-US" sz="1400" u="none" strike="noStrike" kern="1200" baseline="0" dirty="0" smtClean="0"/>
                        <a:t>7. Use technology and digital media strategically and capably.</a:t>
                      </a:r>
                    </a:p>
                  </a:txBody>
                  <a:tcPr/>
                </a:tc>
                <a:tc>
                  <a:txBody>
                    <a:bodyPr/>
                    <a:lstStyle/>
                    <a:p>
                      <a:pPr marL="0" indent="0" algn="l" defTabSz="914400" rtl="0" eaLnBrk="1" latinLnBrk="0" hangingPunct="1">
                        <a:buFontTx/>
                        <a:buNone/>
                      </a:pPr>
                      <a:r>
                        <a:rPr lang="en-US" sz="1600" u="none" strike="noStrike" kern="1200" baseline="0" dirty="0" smtClean="0"/>
                        <a:t>1</a:t>
                      </a:r>
                      <a:r>
                        <a:rPr lang="en-US" sz="1600" u="none" strike="noStrike" kern="1200" baseline="0" dirty="0" smtClean="0">
                          <a:solidFill>
                            <a:schemeClr val="tx1"/>
                          </a:solidFill>
                        </a:rPr>
                        <a:t>. Make sense of problems and persevere in solving them</a:t>
                      </a:r>
                    </a:p>
                    <a:p>
                      <a:pPr marL="0" indent="0" algn="l" defTabSz="914400" rtl="0" eaLnBrk="1" latinLnBrk="0" hangingPunct="1">
                        <a:buFontTx/>
                        <a:buNone/>
                      </a:pPr>
                      <a:r>
                        <a:rPr lang="en-US" sz="1600" u="none" strike="noStrike" kern="1200" baseline="0" dirty="0" smtClean="0">
                          <a:solidFill>
                            <a:schemeClr val="tx1"/>
                          </a:solidFill>
                        </a:rPr>
                        <a:t>2. Reason abstractly and quantitatively</a:t>
                      </a:r>
                    </a:p>
                    <a:p>
                      <a:pPr marL="0" indent="0" algn="l" defTabSz="914400" rtl="0" eaLnBrk="1" latinLnBrk="0" hangingPunct="1">
                        <a:buFontTx/>
                        <a:buNone/>
                      </a:pPr>
                      <a:r>
                        <a:rPr lang="en-US" sz="1600" u="none" strike="noStrike" kern="1200" baseline="0" dirty="0" smtClean="0">
                          <a:solidFill>
                            <a:srgbClr val="FF0000"/>
                          </a:solidFill>
                        </a:rPr>
                        <a:t>3. Construct viable arguments and critique the reasoning of others</a:t>
                      </a:r>
                    </a:p>
                    <a:p>
                      <a:pPr marL="0" indent="0" algn="l" defTabSz="914400" rtl="0" eaLnBrk="1" latinLnBrk="0" hangingPunct="1">
                        <a:buFontTx/>
                        <a:buNone/>
                      </a:pPr>
                      <a:r>
                        <a:rPr lang="en-US" sz="1600" u="none" strike="noStrike" kern="1200" baseline="0" dirty="0" smtClean="0"/>
                        <a:t>4</a:t>
                      </a:r>
                      <a:r>
                        <a:rPr lang="en-US" sz="1600" u="none" strike="noStrike" kern="1200" baseline="0" dirty="0" smtClean="0">
                          <a:solidFill>
                            <a:srgbClr val="000000"/>
                          </a:solidFill>
                        </a:rPr>
                        <a:t>. Model with mathematics</a:t>
                      </a:r>
                    </a:p>
                    <a:p>
                      <a:pPr marL="0" indent="0" algn="l" defTabSz="914400" rtl="0" eaLnBrk="1" latinLnBrk="0" hangingPunct="1">
                        <a:buFontTx/>
                        <a:buNone/>
                      </a:pPr>
                      <a:r>
                        <a:rPr lang="en-US" sz="1600" u="none" strike="noStrike" kern="1200" baseline="0" dirty="0" smtClean="0">
                          <a:solidFill>
                            <a:srgbClr val="000000"/>
                          </a:solidFill>
                        </a:rPr>
                        <a:t>5. Use appropriate tools</a:t>
                      </a:r>
                    </a:p>
                    <a:p>
                      <a:pPr marL="0" indent="0" algn="l" defTabSz="914400" rtl="0" eaLnBrk="1" latinLnBrk="0" hangingPunct="1">
                        <a:buFontTx/>
                        <a:buNone/>
                      </a:pPr>
                      <a:r>
                        <a:rPr lang="en-US" sz="1600" u="none" strike="noStrike" kern="1200" baseline="0" dirty="0" smtClean="0">
                          <a:solidFill>
                            <a:srgbClr val="000000"/>
                          </a:solidFill>
                        </a:rPr>
                        <a:t>strategically</a:t>
                      </a:r>
                    </a:p>
                    <a:p>
                      <a:pPr marL="0" indent="0" algn="l" defTabSz="914400" rtl="0" eaLnBrk="1" latinLnBrk="0" hangingPunct="1">
                        <a:buFontTx/>
                        <a:buNone/>
                      </a:pPr>
                      <a:r>
                        <a:rPr lang="en-US" sz="1600" u="none" strike="noStrike" kern="1200" baseline="0" dirty="0" smtClean="0">
                          <a:solidFill>
                            <a:srgbClr val="000000"/>
                          </a:solidFill>
                        </a:rPr>
                        <a:t>6. Attend to precision </a:t>
                      </a:r>
                    </a:p>
                    <a:p>
                      <a:pPr marL="0" indent="0" algn="l" defTabSz="914400" rtl="0" eaLnBrk="1" latinLnBrk="0" hangingPunct="1">
                        <a:buFontTx/>
                        <a:buNone/>
                      </a:pPr>
                      <a:r>
                        <a:rPr lang="en-US" sz="1600" u="none" strike="noStrike" kern="1200" baseline="0" dirty="0" smtClean="0">
                          <a:solidFill>
                            <a:srgbClr val="000000"/>
                          </a:solidFill>
                        </a:rPr>
                        <a:t>7. Look for and make use of structure</a:t>
                      </a:r>
                    </a:p>
                    <a:p>
                      <a:pPr marL="0" indent="0" algn="l" defTabSz="914400" rtl="0" eaLnBrk="1" latinLnBrk="0" hangingPunct="1">
                        <a:buFontTx/>
                        <a:buNone/>
                      </a:pPr>
                      <a:r>
                        <a:rPr lang="en-US" sz="1600" u="none" strike="noStrike" kern="1200" baseline="0" dirty="0" smtClean="0">
                          <a:solidFill>
                            <a:srgbClr val="000000"/>
                          </a:solidFill>
                        </a:rPr>
                        <a:t>8. Look for and express regularity in repeated reasoning</a:t>
                      </a:r>
                    </a:p>
                    <a:p>
                      <a:endParaRPr lang="en-US" sz="1600" dirty="0">
                        <a:solidFill>
                          <a:schemeClr val="tx1"/>
                        </a:solidFill>
                      </a:endParaRPr>
                    </a:p>
                  </a:txBody>
                  <a:tcPr/>
                </a:tc>
                <a:tc>
                  <a:txBody>
                    <a:bodyPr/>
                    <a:lstStyle/>
                    <a:p>
                      <a:pPr marL="0" indent="0">
                        <a:buFontTx/>
                        <a:buNone/>
                      </a:pPr>
                      <a:r>
                        <a:rPr lang="en-US" sz="1600" u="none" strike="noStrike" kern="1200" baseline="0" dirty="0" smtClean="0"/>
                        <a:t>1. </a:t>
                      </a:r>
                      <a:r>
                        <a:rPr lang="en-US" sz="1600" u="none" strike="noStrike" kern="1200" baseline="0" dirty="0" smtClean="0">
                          <a:solidFill>
                            <a:srgbClr val="000000"/>
                          </a:solidFill>
                        </a:rPr>
                        <a:t>Ask questions (for science) and define problems (for engineering)</a:t>
                      </a:r>
                    </a:p>
                    <a:p>
                      <a:pPr marL="0" indent="0">
                        <a:buFontTx/>
                        <a:buNone/>
                      </a:pPr>
                      <a:r>
                        <a:rPr lang="en-US" sz="1600" u="none" strike="noStrike" kern="1200" baseline="0" dirty="0" smtClean="0">
                          <a:solidFill>
                            <a:srgbClr val="000000"/>
                          </a:solidFill>
                        </a:rPr>
                        <a:t>2. Develop and use models</a:t>
                      </a:r>
                    </a:p>
                    <a:p>
                      <a:pPr>
                        <a:buFontTx/>
                        <a:buNone/>
                      </a:pPr>
                      <a:r>
                        <a:rPr lang="en-US" sz="1600" u="none" strike="noStrike" kern="1200" baseline="0" dirty="0" smtClean="0">
                          <a:solidFill>
                            <a:srgbClr val="000000"/>
                          </a:solidFill>
                        </a:rPr>
                        <a:t>3. Plan and carry out investigations</a:t>
                      </a:r>
                    </a:p>
                    <a:p>
                      <a:pPr>
                        <a:buFontTx/>
                        <a:buNone/>
                      </a:pPr>
                      <a:r>
                        <a:rPr lang="en-US" sz="1600" u="none" strike="noStrike" kern="1200" baseline="0" dirty="0" smtClean="0">
                          <a:solidFill>
                            <a:srgbClr val="000000"/>
                          </a:solidFill>
                        </a:rPr>
                        <a:t>4. Analyze and interpret data</a:t>
                      </a:r>
                    </a:p>
                    <a:p>
                      <a:pPr>
                        <a:buFontTx/>
                        <a:buNone/>
                      </a:pPr>
                      <a:r>
                        <a:rPr lang="en-US" sz="1600" u="none" strike="noStrike" kern="1200" baseline="0" dirty="0" smtClean="0">
                          <a:solidFill>
                            <a:srgbClr val="000000"/>
                          </a:solidFill>
                        </a:rPr>
                        <a:t>5. Use mathematics and computational thinking</a:t>
                      </a:r>
                    </a:p>
                    <a:p>
                      <a:pPr>
                        <a:buFontTx/>
                        <a:buNone/>
                      </a:pPr>
                      <a:r>
                        <a:rPr lang="en-US" sz="1600" u="none" strike="noStrike" kern="1200" baseline="0" dirty="0" smtClean="0">
                          <a:solidFill>
                            <a:srgbClr val="000000"/>
                          </a:solidFill>
                        </a:rPr>
                        <a:t>6. Construct explanations (for</a:t>
                      </a:r>
                    </a:p>
                    <a:p>
                      <a:pPr>
                        <a:buFontTx/>
                        <a:buNone/>
                      </a:pPr>
                      <a:r>
                        <a:rPr lang="en-US" sz="1600" u="none" strike="noStrike" kern="1200" baseline="0" dirty="0" smtClean="0">
                          <a:solidFill>
                            <a:srgbClr val="000000"/>
                          </a:solidFill>
                        </a:rPr>
                        <a:t>science) and design solutions</a:t>
                      </a:r>
                    </a:p>
                    <a:p>
                      <a:pPr>
                        <a:buFontTx/>
                        <a:buNone/>
                      </a:pPr>
                      <a:r>
                        <a:rPr lang="en-US" sz="1600" u="none" strike="noStrike" kern="1200" baseline="0" dirty="0" smtClean="0">
                          <a:solidFill>
                            <a:srgbClr val="000000"/>
                          </a:solidFill>
                        </a:rPr>
                        <a:t>(for engineering)</a:t>
                      </a:r>
                    </a:p>
                    <a:p>
                      <a:pPr>
                        <a:buFontTx/>
                        <a:buNone/>
                      </a:pPr>
                      <a:r>
                        <a:rPr lang="en-US" sz="1600" u="none" strike="noStrike" kern="1200" baseline="0" dirty="0" smtClean="0">
                          <a:solidFill>
                            <a:srgbClr val="000000"/>
                          </a:solidFill>
                        </a:rPr>
                        <a:t>7</a:t>
                      </a:r>
                      <a:r>
                        <a:rPr lang="en-US" sz="1600" u="none" strike="noStrike" kern="1200" baseline="0" dirty="0" smtClean="0">
                          <a:solidFill>
                            <a:srgbClr val="FF0000"/>
                          </a:solidFill>
                        </a:rPr>
                        <a:t>. Engage in argument from</a:t>
                      </a:r>
                    </a:p>
                    <a:p>
                      <a:pPr>
                        <a:buFontTx/>
                        <a:buNone/>
                      </a:pPr>
                      <a:r>
                        <a:rPr lang="en-US" sz="1600" u="none" strike="noStrike" kern="1200" baseline="0" dirty="0" smtClean="0">
                          <a:solidFill>
                            <a:srgbClr val="FF0000"/>
                          </a:solidFill>
                        </a:rPr>
                        <a:t>evidence</a:t>
                      </a:r>
                    </a:p>
                    <a:p>
                      <a:pPr>
                        <a:buFontTx/>
                        <a:buNone/>
                      </a:pPr>
                      <a:r>
                        <a:rPr lang="en-US" sz="1600" u="none" strike="noStrike" kern="1200" baseline="0" dirty="0" smtClean="0">
                          <a:solidFill>
                            <a:srgbClr val="000000"/>
                          </a:solidFill>
                        </a:rPr>
                        <a:t>8. Obtain, evaluate, and</a:t>
                      </a:r>
                    </a:p>
                    <a:p>
                      <a:pPr>
                        <a:buFontTx/>
                        <a:buNone/>
                      </a:pPr>
                      <a:r>
                        <a:rPr lang="en-US" sz="1600" u="none" strike="noStrike" kern="1200" baseline="0" dirty="0" smtClean="0">
                          <a:solidFill>
                            <a:srgbClr val="000000"/>
                          </a:solidFill>
                        </a:rPr>
                        <a:t>communicate information</a:t>
                      </a:r>
                      <a:endParaRPr lang="en-US" sz="1600" b="0" i="0" u="none" strike="noStrike" kern="1200" baseline="0" dirty="0" smtClean="0">
                        <a:solidFill>
                          <a:srgbClr val="000000"/>
                        </a:solidFill>
                        <a:latin typeface="Arial"/>
                        <a:ea typeface="+mn-ea"/>
                        <a:cs typeface="Arial"/>
                      </a:endParaRPr>
                    </a:p>
                  </a:txBody>
                  <a:tcPr/>
                </a:tc>
              </a:tr>
            </a:tbl>
          </a:graphicData>
        </a:graphic>
      </p:graphicFrame>
      <p:sp>
        <p:nvSpPr>
          <p:cNvPr id="4" name="Slide Number Placeholder 3"/>
          <p:cNvSpPr>
            <a:spLocks noGrp="1"/>
          </p:cNvSpPr>
          <p:nvPr>
            <p:ph type="sldNum" sz="quarter" idx="12"/>
          </p:nvPr>
        </p:nvSpPr>
        <p:spPr/>
        <p:txBody>
          <a:bodyPr/>
          <a:lstStyle/>
          <a:p>
            <a:fld id="{10F6BAA8-EE98-4640-918A-6C29E24D3D60}" type="slidenum">
              <a:rPr lang="en-US" smtClean="0"/>
              <a:t>4</a:t>
            </a:fld>
            <a:endParaRPr lang="en-US"/>
          </a:p>
        </p:txBody>
      </p:sp>
    </p:spTree>
    <p:extLst>
      <p:ext uri="{BB962C8B-B14F-4D97-AF65-F5344CB8AC3E}">
        <p14:creationId xmlns:p14="http://schemas.microsoft.com/office/powerpoint/2010/main" val="58925936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Language tools :</a:t>
            </a:r>
            <a:br>
              <a:rPr lang="en-US" sz="3200" b="1" dirty="0" smtClean="0"/>
            </a:br>
            <a:r>
              <a:rPr lang="en-US" sz="3200" b="1" dirty="0" smtClean="0"/>
              <a:t>questions, sentence frames &amp; transitions</a:t>
            </a:r>
            <a:endParaRPr lang="en-US" sz="3200" b="1" dirty="0"/>
          </a:p>
        </p:txBody>
      </p:sp>
      <p:sp>
        <p:nvSpPr>
          <p:cNvPr id="3" name="Content Placeholder 2"/>
          <p:cNvSpPr>
            <a:spLocks noGrp="1"/>
          </p:cNvSpPr>
          <p:nvPr>
            <p:ph idx="1"/>
          </p:nvPr>
        </p:nvSpPr>
        <p:spPr>
          <a:xfrm>
            <a:off x="507999" y="1549401"/>
            <a:ext cx="8229600" cy="4756150"/>
          </a:xfrm>
        </p:spPr>
        <p:txBody>
          <a:bodyPr>
            <a:normAutofit fontScale="77500" lnSpcReduction="20000"/>
          </a:bodyPr>
          <a:lstStyle/>
          <a:p>
            <a:r>
              <a:rPr lang="en-US" dirty="0"/>
              <a:t>What mathematical evidence would support your solution?</a:t>
            </a:r>
          </a:p>
          <a:p>
            <a:r>
              <a:rPr lang="en-US" dirty="0"/>
              <a:t>How can we be sure that...? / How could you prove that...?</a:t>
            </a:r>
          </a:p>
          <a:p>
            <a:r>
              <a:rPr lang="en-US" dirty="0"/>
              <a:t>Will it still work if...?</a:t>
            </a:r>
          </a:p>
          <a:p>
            <a:r>
              <a:rPr lang="en-US" dirty="0"/>
              <a:t>What were you considering when...?</a:t>
            </a:r>
          </a:p>
          <a:p>
            <a:r>
              <a:rPr lang="en-US" dirty="0"/>
              <a:t>How did you decide to try that strategy?</a:t>
            </a:r>
          </a:p>
          <a:p>
            <a:r>
              <a:rPr lang="en-US" dirty="0"/>
              <a:t>How did you test whether your approach worked?</a:t>
            </a:r>
          </a:p>
          <a:p>
            <a:r>
              <a:rPr lang="en-US" dirty="0"/>
              <a:t>How did you decide what the problem was asking you to</a:t>
            </a:r>
          </a:p>
          <a:p>
            <a:pPr marL="0" indent="0">
              <a:buNone/>
            </a:pPr>
            <a:r>
              <a:rPr lang="en-US" dirty="0" smtClean="0"/>
              <a:t>	find</a:t>
            </a:r>
            <a:r>
              <a:rPr lang="en-US" dirty="0"/>
              <a:t>? (What was unknown?)</a:t>
            </a:r>
          </a:p>
          <a:p>
            <a:r>
              <a:rPr lang="en-US" dirty="0"/>
              <a:t>Did you try a method that did not work? Why didn’t it</a:t>
            </a:r>
          </a:p>
          <a:p>
            <a:pPr marL="0" indent="0">
              <a:buNone/>
            </a:pPr>
            <a:r>
              <a:rPr lang="en-US" dirty="0" smtClean="0"/>
              <a:t>	work</a:t>
            </a:r>
            <a:r>
              <a:rPr lang="en-US" dirty="0"/>
              <a:t>? Would it ever work? Why or why not?</a:t>
            </a:r>
          </a:p>
          <a:p>
            <a:r>
              <a:rPr lang="en-US" dirty="0"/>
              <a:t>What is the same and what is different about...?</a:t>
            </a:r>
          </a:p>
          <a:p>
            <a:r>
              <a:rPr lang="en-US" dirty="0"/>
              <a:t>How could you demonstrate a counter-example?</a:t>
            </a:r>
          </a:p>
          <a:p>
            <a:pPr marL="0" indent="0">
              <a:buNone/>
            </a:pPr>
            <a:endParaRPr lang="en-US" dirty="0"/>
          </a:p>
        </p:txBody>
      </p:sp>
      <p:sp>
        <p:nvSpPr>
          <p:cNvPr id="4" name="Slide Number Placeholder 3"/>
          <p:cNvSpPr>
            <a:spLocks noGrp="1"/>
          </p:cNvSpPr>
          <p:nvPr>
            <p:ph type="sldNum" sz="quarter" idx="12"/>
          </p:nvPr>
        </p:nvSpPr>
        <p:spPr/>
        <p:txBody>
          <a:bodyPr/>
          <a:lstStyle/>
          <a:p>
            <a:fld id="{10F6BAA8-EE98-4640-918A-6C29E24D3D60}" type="slidenum">
              <a:rPr lang="en-US" smtClean="0"/>
              <a:t>40</a:t>
            </a:fld>
            <a:endParaRPr lang="en-US" dirty="0"/>
          </a:p>
        </p:txBody>
      </p:sp>
      <p:sp>
        <p:nvSpPr>
          <p:cNvPr id="5" name="TextBox 4"/>
          <p:cNvSpPr txBox="1"/>
          <p:nvPr/>
        </p:nvSpPr>
        <p:spPr>
          <a:xfrm>
            <a:off x="4792129" y="6356350"/>
            <a:ext cx="3522141" cy="307777"/>
          </a:xfrm>
          <a:prstGeom prst="rect">
            <a:avLst/>
          </a:prstGeom>
          <a:noFill/>
        </p:spPr>
        <p:txBody>
          <a:bodyPr wrap="square" rtlCol="0">
            <a:spAutoFit/>
          </a:bodyPr>
          <a:lstStyle/>
          <a:p>
            <a:r>
              <a:rPr lang="en-US" sz="1400" dirty="0" smtClean="0"/>
              <a:t>From LAUSD Common Core MATH </a:t>
            </a:r>
            <a:r>
              <a:rPr lang="en-US" sz="1400" dirty="0"/>
              <a:t>Flip Book</a:t>
            </a:r>
            <a:r>
              <a:rPr lang="en-US" sz="1400" dirty="0" smtClean="0"/>
              <a:t>:</a:t>
            </a:r>
          </a:p>
        </p:txBody>
      </p:sp>
    </p:spTree>
    <p:extLst>
      <p:ext uri="{BB962C8B-B14F-4D97-AF65-F5344CB8AC3E}">
        <p14:creationId xmlns:p14="http://schemas.microsoft.com/office/powerpoint/2010/main" val="24692393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705"/>
            <a:ext cx="8229600" cy="1143000"/>
          </a:xfrm>
        </p:spPr>
        <p:txBody>
          <a:bodyPr>
            <a:normAutofit/>
          </a:bodyPr>
          <a:lstStyle/>
          <a:p>
            <a:r>
              <a:rPr lang="en-US" sz="3200" b="1" dirty="0"/>
              <a:t>Language tools :</a:t>
            </a:r>
            <a:br>
              <a:rPr lang="en-US" sz="3200" b="1" dirty="0"/>
            </a:br>
            <a:r>
              <a:rPr lang="en-US" sz="3200" b="1" dirty="0"/>
              <a:t>questions, sentence frames &amp; transitions</a:t>
            </a:r>
            <a:endParaRPr lang="en-US" sz="3200" dirty="0"/>
          </a:p>
        </p:txBody>
      </p:sp>
      <p:sp>
        <p:nvSpPr>
          <p:cNvPr id="3" name="Content Placeholder 2"/>
          <p:cNvSpPr>
            <a:spLocks noGrp="1"/>
          </p:cNvSpPr>
          <p:nvPr>
            <p:ph idx="1"/>
          </p:nvPr>
        </p:nvSpPr>
        <p:spPr>
          <a:xfrm>
            <a:off x="457200" y="1380071"/>
            <a:ext cx="8229600" cy="1777986"/>
          </a:xfrm>
        </p:spPr>
        <p:txBody>
          <a:bodyPr>
            <a:normAutofit fontScale="70000" lnSpcReduction="20000"/>
          </a:bodyPr>
          <a:lstStyle/>
          <a:p>
            <a:r>
              <a:rPr lang="en-US" dirty="0"/>
              <a:t>I don’t think the </a:t>
            </a:r>
            <a:r>
              <a:rPr lang="en-US" dirty="0" smtClean="0"/>
              <a:t>evidence supports _____ </a:t>
            </a:r>
            <a:r>
              <a:rPr lang="en-US" dirty="0"/>
              <a:t>b</a:t>
            </a:r>
            <a:r>
              <a:rPr lang="en-US" dirty="0" smtClean="0"/>
              <a:t>ecause … </a:t>
            </a:r>
            <a:endParaRPr lang="en-US" dirty="0"/>
          </a:p>
          <a:p>
            <a:r>
              <a:rPr lang="en-US" dirty="0" smtClean="0"/>
              <a:t>I respectfully disagree with that statement because…</a:t>
            </a:r>
          </a:p>
          <a:p>
            <a:r>
              <a:rPr lang="en-US" dirty="0" smtClean="0"/>
              <a:t>As evidence, I notice … </a:t>
            </a:r>
          </a:p>
          <a:p>
            <a:r>
              <a:rPr lang="en-US" dirty="0" smtClean="0"/>
              <a:t>The data shows that …  </a:t>
            </a:r>
          </a:p>
          <a:p>
            <a:r>
              <a:rPr lang="en-US" dirty="0" smtClean="0"/>
              <a:t>The author/text reveals that … </a:t>
            </a:r>
            <a:endParaRPr lang="en-US" dirty="0"/>
          </a:p>
        </p:txBody>
      </p:sp>
      <p:sp>
        <p:nvSpPr>
          <p:cNvPr id="4" name="Slide Number Placeholder 3"/>
          <p:cNvSpPr>
            <a:spLocks noGrp="1"/>
          </p:cNvSpPr>
          <p:nvPr>
            <p:ph type="sldNum" sz="quarter" idx="12"/>
          </p:nvPr>
        </p:nvSpPr>
        <p:spPr/>
        <p:txBody>
          <a:bodyPr/>
          <a:lstStyle/>
          <a:p>
            <a:fld id="{10F6BAA8-EE98-4640-918A-6C29E24D3D60}" type="slidenum">
              <a:rPr lang="en-US" smtClean="0"/>
              <a:t>41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234152483"/>
              </p:ext>
            </p:extLst>
          </p:nvPr>
        </p:nvGraphicFramePr>
        <p:xfrm>
          <a:off x="677334" y="3191923"/>
          <a:ext cx="7569198" cy="3293535"/>
        </p:xfrm>
        <a:graphic>
          <a:graphicData uri="http://schemas.openxmlformats.org/drawingml/2006/table">
            <a:tbl>
              <a:tblPr firstRow="1" bandRow="1">
                <a:tableStyleId>{5940675A-B579-460E-94D1-54222C63F5DA}</a:tableStyleId>
              </a:tblPr>
              <a:tblGrid>
                <a:gridCol w="2523066"/>
                <a:gridCol w="2523066"/>
                <a:gridCol w="2523066"/>
              </a:tblGrid>
              <a:tr h="470505">
                <a:tc>
                  <a:txBody>
                    <a:bodyPr/>
                    <a:lstStyle/>
                    <a:p>
                      <a:r>
                        <a:rPr lang="en-US" dirty="0" smtClean="0"/>
                        <a:t>I realize you</a:t>
                      </a:r>
                      <a:endParaRPr lang="en-US" dirty="0"/>
                    </a:p>
                  </a:txBody>
                  <a:tcPr/>
                </a:tc>
                <a:tc>
                  <a:txBody>
                    <a:bodyPr/>
                    <a:lstStyle/>
                    <a:p>
                      <a:r>
                        <a:rPr lang="en-US" dirty="0" smtClean="0"/>
                        <a:t>believe</a:t>
                      </a:r>
                      <a:endParaRPr lang="en-US" dirty="0"/>
                    </a:p>
                  </a:txBody>
                  <a:tcPr/>
                </a:tc>
                <a:tc>
                  <a:txBody>
                    <a:bodyPr/>
                    <a:lstStyle/>
                    <a:p>
                      <a:r>
                        <a:rPr lang="en-US" dirty="0" smtClean="0"/>
                        <a:t>but</a:t>
                      </a:r>
                      <a:endParaRPr lang="en-US" dirty="0"/>
                    </a:p>
                  </a:txBody>
                  <a:tcPr/>
                </a:tc>
              </a:tr>
              <a:tr h="470505">
                <a:tc>
                  <a:txBody>
                    <a:bodyPr/>
                    <a:lstStyle/>
                    <a:p>
                      <a:r>
                        <a:rPr lang="en-US" dirty="0" smtClean="0"/>
                        <a:t>I understand</a:t>
                      </a:r>
                      <a:r>
                        <a:rPr lang="en-US" baseline="0" dirty="0" smtClean="0"/>
                        <a:t> you</a:t>
                      </a:r>
                      <a:endParaRPr lang="en-US" dirty="0"/>
                    </a:p>
                  </a:txBody>
                  <a:tcPr/>
                </a:tc>
                <a:tc>
                  <a:txBody>
                    <a:bodyPr/>
                    <a:lstStyle/>
                    <a:p>
                      <a:r>
                        <a:rPr lang="en-US" dirty="0" smtClean="0"/>
                        <a:t>feel</a:t>
                      </a:r>
                      <a:endParaRPr lang="en-US" dirty="0"/>
                    </a:p>
                  </a:txBody>
                  <a:tcPr/>
                </a:tc>
                <a:tc>
                  <a:txBody>
                    <a:bodyPr/>
                    <a:lstStyle/>
                    <a:p>
                      <a:r>
                        <a:rPr lang="en-US" dirty="0" smtClean="0"/>
                        <a:t>yet</a:t>
                      </a:r>
                      <a:endParaRPr lang="en-US" dirty="0"/>
                    </a:p>
                  </a:txBody>
                  <a:tcPr/>
                </a:tc>
              </a:tr>
              <a:tr h="470505">
                <a:tc>
                  <a:txBody>
                    <a:bodyPr/>
                    <a:lstStyle/>
                    <a:p>
                      <a:r>
                        <a:rPr lang="en-US" dirty="0" smtClean="0"/>
                        <a:t>Even though you</a:t>
                      </a:r>
                      <a:endParaRPr lang="en-US" dirty="0"/>
                    </a:p>
                  </a:txBody>
                  <a:tcPr/>
                </a:tc>
                <a:tc>
                  <a:txBody>
                    <a:bodyPr/>
                    <a:lstStyle/>
                    <a:p>
                      <a:r>
                        <a:rPr lang="en-US" dirty="0" smtClean="0"/>
                        <a:t>maintain</a:t>
                      </a:r>
                      <a:endParaRPr lang="en-US" dirty="0"/>
                    </a:p>
                  </a:txBody>
                  <a:tcPr/>
                </a:tc>
                <a:tc>
                  <a:txBody>
                    <a:bodyPr/>
                    <a:lstStyle/>
                    <a:p>
                      <a:r>
                        <a:rPr lang="en-US" dirty="0" smtClean="0"/>
                        <a:t>however</a:t>
                      </a:r>
                      <a:endParaRPr lang="en-US" dirty="0"/>
                    </a:p>
                  </a:txBody>
                  <a:tcPr/>
                </a:tc>
              </a:tr>
              <a:tr h="470505">
                <a:tc>
                  <a:txBody>
                    <a:bodyPr/>
                    <a:lstStyle/>
                    <a:p>
                      <a:r>
                        <a:rPr lang="en-US" dirty="0" smtClean="0"/>
                        <a:t>Although you</a:t>
                      </a:r>
                      <a:endParaRPr lang="en-US" dirty="0"/>
                    </a:p>
                  </a:txBody>
                  <a:tcPr/>
                </a:tc>
                <a:tc>
                  <a:txBody>
                    <a:bodyPr/>
                    <a:lstStyle/>
                    <a:p>
                      <a:r>
                        <a:rPr lang="en-US" dirty="0" smtClean="0"/>
                        <a:t>want</a:t>
                      </a:r>
                      <a:endParaRPr lang="en-US" dirty="0"/>
                    </a:p>
                  </a:txBody>
                  <a:tcPr/>
                </a:tc>
                <a:tc>
                  <a:txBody>
                    <a:bodyPr/>
                    <a:lstStyle/>
                    <a:p>
                      <a:r>
                        <a:rPr lang="en-US" dirty="0" smtClean="0"/>
                        <a:t>I doubt</a:t>
                      </a:r>
                      <a:endParaRPr lang="en-US" dirty="0"/>
                    </a:p>
                  </a:txBody>
                  <a:tcPr/>
                </a:tc>
              </a:tr>
              <a:tr h="470505">
                <a:tc>
                  <a:txBody>
                    <a:bodyPr/>
                    <a:lstStyle/>
                    <a:p>
                      <a:r>
                        <a:rPr lang="en-US" dirty="0" smtClean="0"/>
                        <a:t>Some people</a:t>
                      </a:r>
                      <a:endParaRPr lang="en-US" dirty="0"/>
                    </a:p>
                  </a:txBody>
                  <a:tcPr/>
                </a:tc>
                <a:tc>
                  <a:txBody>
                    <a:bodyPr/>
                    <a:lstStyle/>
                    <a:p>
                      <a:r>
                        <a:rPr lang="en-US" dirty="0" smtClean="0"/>
                        <a:t>favor</a:t>
                      </a:r>
                      <a:endParaRPr lang="en-US" dirty="0"/>
                    </a:p>
                  </a:txBody>
                  <a:tcPr/>
                </a:tc>
                <a:tc>
                  <a:txBody>
                    <a:bodyPr/>
                    <a:lstStyle/>
                    <a:p>
                      <a:r>
                        <a:rPr lang="en-US" dirty="0" smtClean="0"/>
                        <a:t>I question</a:t>
                      </a:r>
                      <a:endParaRPr lang="en-US" dirty="0"/>
                    </a:p>
                  </a:txBody>
                  <a:tcPr/>
                </a:tc>
              </a:tr>
              <a:tr h="470505">
                <a:tc>
                  <a:txBody>
                    <a:bodyPr/>
                    <a:lstStyle/>
                    <a:p>
                      <a:r>
                        <a:rPr lang="en-US" dirty="0" smtClean="0"/>
                        <a:t>It</a:t>
                      </a:r>
                      <a:r>
                        <a:rPr lang="en-US" baseline="0" dirty="0" smtClean="0"/>
                        <a:t> may be that you</a:t>
                      </a:r>
                      <a:endParaRPr lang="en-US" dirty="0"/>
                    </a:p>
                  </a:txBody>
                  <a:tcPr/>
                </a:tc>
                <a:tc>
                  <a:txBody>
                    <a:bodyPr/>
                    <a:lstStyle/>
                    <a:p>
                      <a:r>
                        <a:rPr lang="en-US" dirty="0" smtClean="0"/>
                        <a:t>support</a:t>
                      </a:r>
                      <a:endParaRPr lang="en-US" dirty="0"/>
                    </a:p>
                  </a:txBody>
                  <a:tcPr/>
                </a:tc>
                <a:tc>
                  <a:txBody>
                    <a:bodyPr/>
                    <a:lstStyle/>
                    <a:p>
                      <a:r>
                        <a:rPr lang="en-US" dirty="0" smtClean="0"/>
                        <a:t>Let me explain …</a:t>
                      </a:r>
                      <a:endParaRPr lang="en-US" dirty="0"/>
                    </a:p>
                  </a:txBody>
                  <a:tcPr/>
                </a:tc>
              </a:tr>
              <a:tr h="470505">
                <a:tc>
                  <a:txBody>
                    <a:bodyPr/>
                    <a:lstStyle/>
                    <a:p>
                      <a:r>
                        <a:rPr lang="en-US" dirty="0" smtClean="0"/>
                        <a:t>On</a:t>
                      </a:r>
                      <a:r>
                        <a:rPr lang="en-US" baseline="0" dirty="0" smtClean="0"/>
                        <a:t> the contrary</a:t>
                      </a:r>
                      <a:endParaRPr lang="en-US" dirty="0"/>
                    </a:p>
                  </a:txBody>
                  <a:tcPr/>
                </a:tc>
                <a:tc>
                  <a:txBody>
                    <a:bodyPr/>
                    <a:lstStyle/>
                    <a:p>
                      <a:r>
                        <a:rPr lang="en-US" dirty="0" smtClean="0"/>
                        <a:t>argue</a:t>
                      </a:r>
                      <a:endParaRPr lang="en-US" dirty="0"/>
                    </a:p>
                  </a:txBody>
                  <a:tcPr/>
                </a:tc>
                <a:tc>
                  <a:txBody>
                    <a:bodyPr/>
                    <a:lstStyle/>
                    <a:p>
                      <a:r>
                        <a:rPr lang="en-US" dirty="0" smtClean="0"/>
                        <a:t>On the other hand …</a:t>
                      </a:r>
                      <a:endParaRPr lang="en-US" dirty="0"/>
                    </a:p>
                  </a:txBody>
                  <a:tcPr/>
                </a:tc>
              </a:tr>
            </a:tbl>
          </a:graphicData>
        </a:graphic>
      </p:graphicFrame>
      <p:sp>
        <p:nvSpPr>
          <p:cNvPr id="8" name="TextBox 7"/>
          <p:cNvSpPr txBox="1"/>
          <p:nvPr/>
        </p:nvSpPr>
        <p:spPr>
          <a:xfrm>
            <a:off x="1930400" y="6468525"/>
            <a:ext cx="7196667" cy="276999"/>
          </a:xfrm>
          <a:prstGeom prst="rect">
            <a:avLst/>
          </a:prstGeom>
          <a:noFill/>
        </p:spPr>
        <p:txBody>
          <a:bodyPr wrap="square" rtlCol="0">
            <a:spAutoFit/>
          </a:bodyPr>
          <a:lstStyle/>
          <a:p>
            <a:r>
              <a:rPr lang="en-US" sz="1200" dirty="0" smtClean="0"/>
              <a:t>Adapted from Durham </a:t>
            </a:r>
            <a:r>
              <a:rPr lang="en-US" sz="1200" dirty="0"/>
              <a:t>Public Schools, </a:t>
            </a:r>
            <a:r>
              <a:rPr lang="en-US" sz="1200" dirty="0">
                <a:hlinkClick r:id="rId2"/>
              </a:rPr>
              <a:t>http://literacy.dpsnc.net/five-pillars/writing/sentence-</a:t>
            </a:r>
            <a:r>
              <a:rPr lang="en-US" sz="1200" dirty="0" smtClean="0">
                <a:hlinkClick r:id="rId2"/>
              </a:rPr>
              <a:t>frames</a:t>
            </a:r>
            <a:r>
              <a:rPr lang="en-US" sz="1200" dirty="0" smtClean="0"/>
              <a:t> </a:t>
            </a:r>
            <a:endParaRPr lang="en-US" sz="1200" dirty="0"/>
          </a:p>
        </p:txBody>
      </p:sp>
    </p:spTree>
    <p:extLst>
      <p:ext uri="{BB962C8B-B14F-4D97-AF65-F5344CB8AC3E}">
        <p14:creationId xmlns:p14="http://schemas.microsoft.com/office/powerpoint/2010/main" val="68812346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F6BAA8-EE98-4640-918A-6C29E24D3D60}" type="slidenum">
              <a:rPr lang="en-US" smtClean="0"/>
              <a:t>42</a:t>
            </a:fld>
            <a:endParaRPr lang="en-US"/>
          </a:p>
        </p:txBody>
      </p:sp>
      <p:sp>
        <p:nvSpPr>
          <p:cNvPr id="5" name="Text Box 1"/>
          <p:cNvSpPr txBox="1">
            <a:spLocks noChangeArrowheads="1"/>
          </p:cNvSpPr>
          <p:nvPr/>
        </p:nvSpPr>
        <p:spPr bwMode="auto">
          <a:xfrm>
            <a:off x="255060" y="1232420"/>
            <a:ext cx="4242841" cy="20357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charset="0"/>
                <a:ea typeface="ÇlÇr ñæí©" charset="0"/>
              </a:rPr>
              <a:t>Share Your Claim &amp; Anticipate/Refute Potential Counterclaims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ymbol" charset="0"/>
                <a:ea typeface="ÇlÇr ñæí©" charset="0"/>
                <a:sym typeface="Symbol" charset="0"/>
              </a:rPr>
              <a:t></a:t>
            </a:r>
            <a:r>
              <a:rPr kumimoji="0" lang="en-US" sz="1600" b="0" i="0" u="none" strike="noStrike" cap="none" normalizeH="0" baseline="0" dirty="0">
                <a:ln>
                  <a:noFill/>
                </a:ln>
                <a:solidFill>
                  <a:schemeClr val="tx1"/>
                </a:solidFill>
                <a:effectLst/>
                <a:latin typeface="Calibri" charset="0"/>
                <a:ea typeface="ÇlÇr ñæí©" charset="0"/>
              </a:rPr>
              <a:t>While some people believe… I think…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ymbol" charset="0"/>
                <a:ea typeface="ÇlÇr ñæí©" charset="0"/>
                <a:sym typeface="Symbol" charset="0"/>
              </a:rPr>
              <a:t></a:t>
            </a:r>
            <a:r>
              <a:rPr kumimoji="0" lang="en-US" sz="1600" b="0" i="0" u="none" strike="noStrike" cap="none" normalizeH="0" baseline="0" dirty="0">
                <a:ln>
                  <a:noFill/>
                </a:ln>
                <a:solidFill>
                  <a:schemeClr val="tx1"/>
                </a:solidFill>
                <a:effectLst/>
                <a:latin typeface="Calibri" charset="0"/>
                <a:ea typeface="ÇlÇr ñæí©" charset="0"/>
              </a:rPr>
              <a:t>The way I see it,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ymbol" charset="0"/>
                <a:ea typeface="ÇlÇr ñæí©" charset="0"/>
                <a:sym typeface="Symbol" charset="0"/>
              </a:rPr>
              <a:t></a:t>
            </a:r>
            <a:r>
              <a:rPr kumimoji="0" lang="en-US" sz="1600" b="0" i="0" u="none" strike="noStrike" cap="none" normalizeH="0" baseline="0" dirty="0">
                <a:ln>
                  <a:noFill/>
                </a:ln>
                <a:solidFill>
                  <a:schemeClr val="tx1"/>
                </a:solidFill>
                <a:effectLst/>
                <a:latin typeface="Calibri" charset="0"/>
                <a:ea typeface="ÇlÇr ñæí©" charset="0"/>
              </a:rPr>
              <a:t>Based on… I have come to the conclusion that…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ymbol" charset="0"/>
                <a:ea typeface="ÇlÇr ñæí©" charset="0"/>
                <a:sym typeface="Symbol" charset="0"/>
              </a:rPr>
              <a:t></a:t>
            </a:r>
            <a:r>
              <a:rPr kumimoji="0" lang="en-US" sz="1600" b="0" i="0" u="none" strike="noStrike" cap="none" normalizeH="0" baseline="0" dirty="0">
                <a:ln>
                  <a:noFill/>
                </a:ln>
                <a:solidFill>
                  <a:schemeClr val="tx1"/>
                </a:solidFill>
                <a:effectLst/>
                <a:latin typeface="Calibri" charset="0"/>
                <a:ea typeface="ÇlÇr ñæí©" charset="0"/>
              </a:rPr>
              <a:t>In my opinion,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ymbol" charset="0"/>
                <a:ea typeface="ÇlÇr ñæí©" charset="0"/>
                <a:sym typeface="Symbol" charset="0"/>
              </a:rPr>
              <a:t></a:t>
            </a:r>
            <a:r>
              <a:rPr kumimoji="0" lang="en-US" sz="1600" b="0" i="0" u="none" strike="noStrike" cap="none" normalizeH="0" baseline="0" dirty="0">
                <a:ln>
                  <a:noFill/>
                </a:ln>
                <a:solidFill>
                  <a:schemeClr val="tx1"/>
                </a:solidFill>
                <a:effectLst/>
                <a:latin typeface="Calibri" charset="0"/>
                <a:ea typeface="ÇlÇr ñæí©" charset="0"/>
              </a:rPr>
              <a:t>There is ample evidence to suggest that…</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6" name="Text Box 2"/>
          <p:cNvSpPr txBox="1">
            <a:spLocks noChangeArrowheads="1"/>
          </p:cNvSpPr>
          <p:nvPr/>
        </p:nvSpPr>
        <p:spPr bwMode="auto">
          <a:xfrm>
            <a:off x="4684165" y="1228717"/>
            <a:ext cx="4256630" cy="28691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charset="0"/>
                <a:ea typeface="ÇlÇr ñæí©" charset="0"/>
              </a:rPr>
              <a:t>Build on the Claims of Others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ymbol" charset="0"/>
                <a:ea typeface="ÇlÇr ñæí©" charset="0"/>
                <a:sym typeface="Symbol" charset="0"/>
              </a:rPr>
              <a:t></a:t>
            </a:r>
            <a:r>
              <a:rPr kumimoji="0" lang="en-US" sz="1600" b="0" i="0" u="none" strike="noStrike" cap="none" normalizeH="0" baseline="0" dirty="0">
                <a:ln>
                  <a:noFill/>
                </a:ln>
                <a:solidFill>
                  <a:schemeClr val="tx1"/>
                </a:solidFill>
                <a:effectLst/>
                <a:latin typeface="Calibri" charset="0"/>
                <a:ea typeface="ÇlÇr ñæí©" charset="0"/>
              </a:rPr>
              <a:t>So, what you</a:t>
            </a:r>
            <a:r>
              <a:rPr kumimoji="0" lang="en-US" altLang="en-US" sz="1600" b="0" i="0" u="none" strike="noStrike" cap="none" normalizeH="0" baseline="0" dirty="0">
                <a:ln>
                  <a:noFill/>
                </a:ln>
                <a:solidFill>
                  <a:schemeClr val="tx1"/>
                </a:solidFill>
                <a:effectLst/>
                <a:latin typeface="Calibri" charset="0"/>
                <a:ea typeface="ÇlÇr ñæí©" charset="0"/>
              </a:rPr>
              <a:t>’</a:t>
            </a:r>
            <a:r>
              <a:rPr kumimoji="0" lang="en-US" sz="1600" b="0" i="0" u="none" strike="noStrike" cap="none" normalizeH="0" baseline="0" dirty="0">
                <a:ln>
                  <a:noFill/>
                </a:ln>
                <a:solidFill>
                  <a:schemeClr val="tx1"/>
                </a:solidFill>
                <a:effectLst/>
                <a:latin typeface="Calibri" charset="0"/>
                <a:ea typeface="ÇlÇr ñæí©" charset="0"/>
              </a:rPr>
              <a:t>re saying is…</a:t>
            </a:r>
            <a:endParaRPr kumimoji="0" lang="en-US" sz="1400" b="0" i="0" u="none" strike="noStrike" cap="none" normalizeH="0" baseline="0" dirty="0">
              <a:ln>
                <a:noFill/>
              </a:ln>
              <a:solidFill>
                <a:schemeClr val="tx1"/>
              </a:solidFill>
              <a:effectLst/>
              <a:latin typeface="Arial Black"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ymbol" charset="0"/>
                <a:ea typeface="ÇlÇr ñæí©" charset="0"/>
                <a:sym typeface="Symbol" charset="0"/>
              </a:rPr>
              <a:t></a:t>
            </a:r>
            <a:r>
              <a:rPr kumimoji="0" lang="en-US" sz="1600" b="0" i="0" u="none" strike="noStrike" cap="none" normalizeH="0" baseline="0" dirty="0">
                <a:ln>
                  <a:noFill/>
                </a:ln>
                <a:solidFill>
                  <a:schemeClr val="tx1"/>
                </a:solidFill>
                <a:effectLst/>
                <a:latin typeface="Calibri" charset="0"/>
                <a:ea typeface="ÇlÇr ñæí©" charset="0"/>
              </a:rPr>
              <a:t>I have also experienced what you describe when you claim that…</a:t>
            </a:r>
            <a:endParaRPr kumimoji="0" lang="en-US" sz="1400" b="0" i="0" u="none" strike="noStrike" cap="none" normalizeH="0" baseline="0" dirty="0">
              <a:ln>
                <a:noFill/>
              </a:ln>
              <a:solidFill>
                <a:schemeClr val="tx1"/>
              </a:solidFill>
              <a:effectLst/>
              <a:latin typeface="Arial Black"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ymbol" charset="0"/>
                <a:ea typeface="ÇlÇr ñæí©" charset="0"/>
                <a:sym typeface="Symbol" charset="0"/>
              </a:rPr>
              <a:t></a:t>
            </a:r>
            <a:r>
              <a:rPr kumimoji="0" lang="en-US" sz="1600" b="0" i="0" u="none" strike="noStrike" cap="none" normalizeH="0" baseline="0" dirty="0">
                <a:ln>
                  <a:noFill/>
                </a:ln>
                <a:solidFill>
                  <a:schemeClr val="tx1"/>
                </a:solidFill>
                <a:effectLst/>
                <a:latin typeface="Calibri" charset="0"/>
                <a:ea typeface="ÇlÇr ñæí©" charset="0"/>
              </a:rPr>
              <a:t>What you said about… made me think of…</a:t>
            </a:r>
            <a:endParaRPr kumimoji="0" lang="en-US" sz="1400" b="0" i="0" u="none" strike="noStrike" cap="none" normalizeH="0" baseline="0" dirty="0">
              <a:ln>
                <a:noFill/>
              </a:ln>
              <a:solidFill>
                <a:schemeClr val="tx1"/>
              </a:solidFill>
              <a:effectLst/>
              <a:latin typeface="Arial Black"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ymbol" charset="0"/>
                <a:ea typeface="ÇlÇr ñæí©" charset="0"/>
                <a:sym typeface="Symbol" charset="0"/>
              </a:rPr>
              <a:t></a:t>
            </a:r>
            <a:r>
              <a:rPr kumimoji="0" lang="en-US" sz="1600" b="0" i="0" u="none" strike="noStrike" cap="none" normalizeH="0" baseline="0" dirty="0">
                <a:ln>
                  <a:noFill/>
                </a:ln>
                <a:solidFill>
                  <a:schemeClr val="tx1"/>
                </a:solidFill>
                <a:effectLst/>
                <a:latin typeface="Calibri" charset="0"/>
                <a:ea typeface="ÇlÇr ñæí©" charset="0"/>
              </a:rPr>
              <a:t>That was a great point because…</a:t>
            </a:r>
            <a:endParaRPr kumimoji="0" lang="en-US" sz="1400" b="0" i="0" u="none" strike="noStrike" cap="none" normalizeH="0" baseline="0" dirty="0">
              <a:ln>
                <a:noFill/>
              </a:ln>
              <a:solidFill>
                <a:schemeClr val="tx1"/>
              </a:solidFill>
              <a:effectLst/>
              <a:latin typeface="Arial Black"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ymbol" charset="0"/>
                <a:ea typeface="ÇlÇr ñæí©" charset="0"/>
                <a:sym typeface="Symbol" charset="0"/>
              </a:rPr>
              <a:t></a:t>
            </a:r>
            <a:r>
              <a:rPr kumimoji="0" lang="en-US" sz="1600" b="0" i="0" u="none" strike="noStrike" cap="none" normalizeH="0" baseline="0" dirty="0">
                <a:ln>
                  <a:noFill/>
                </a:ln>
                <a:solidFill>
                  <a:schemeClr val="tx1"/>
                </a:solidFill>
                <a:effectLst/>
                <a:latin typeface="Calibri" charset="0"/>
                <a:ea typeface="ÇlÇr ñæí©" charset="0"/>
              </a:rPr>
              <a:t>I agree with your argument there, because…</a:t>
            </a:r>
            <a:endParaRPr kumimoji="0" lang="en-US" sz="1400" b="0" i="0" u="none" strike="noStrike" cap="none" normalizeH="0" baseline="0" dirty="0">
              <a:ln>
                <a:noFill/>
              </a:ln>
              <a:solidFill>
                <a:schemeClr val="tx1"/>
              </a:solidFill>
              <a:effectLst/>
              <a:latin typeface="Arial Black"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ymbol" charset="0"/>
                <a:ea typeface="ÇlÇr ñæí©" charset="0"/>
                <a:sym typeface="Symbol" charset="0"/>
              </a:rPr>
              <a:t></a:t>
            </a:r>
            <a:r>
              <a:rPr kumimoji="0" lang="en-US" sz="1600" b="0" i="0" u="none" strike="noStrike" cap="none" normalizeH="0" baseline="0" dirty="0">
                <a:ln>
                  <a:noFill/>
                </a:ln>
                <a:solidFill>
                  <a:schemeClr val="tx1"/>
                </a:solidFill>
                <a:effectLst/>
                <a:latin typeface="Calibri" charset="0"/>
                <a:ea typeface="ÇlÇr ñæí©" charset="0"/>
              </a:rPr>
              <a:t>That</a:t>
            </a:r>
            <a:r>
              <a:rPr kumimoji="0" lang="en-US" altLang="en-US" sz="1600" b="0" i="0" u="none" strike="noStrike" cap="none" normalizeH="0" baseline="0" dirty="0">
                <a:ln>
                  <a:noFill/>
                </a:ln>
                <a:solidFill>
                  <a:schemeClr val="tx1"/>
                </a:solidFill>
                <a:effectLst/>
                <a:latin typeface="Calibri" charset="0"/>
                <a:ea typeface="ÇlÇr ñæí©" charset="0"/>
              </a:rPr>
              <a:t>’</a:t>
            </a:r>
            <a:r>
              <a:rPr kumimoji="0" lang="en-US" sz="1600" b="0" i="0" u="none" strike="noStrike" cap="none" normalizeH="0" baseline="0" dirty="0">
                <a:ln>
                  <a:noFill/>
                </a:ln>
                <a:solidFill>
                  <a:schemeClr val="tx1"/>
                </a:solidFill>
                <a:effectLst/>
                <a:latin typeface="Calibri" charset="0"/>
                <a:ea typeface="ÇlÇr ñæí©" charset="0"/>
              </a:rPr>
              <a:t>s a fascinating point. It connects to what I was thinking about…</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7" name="Text Box 3"/>
          <p:cNvSpPr txBox="1">
            <a:spLocks noChangeArrowheads="1"/>
          </p:cNvSpPr>
          <p:nvPr/>
        </p:nvSpPr>
        <p:spPr bwMode="auto">
          <a:xfrm>
            <a:off x="255060" y="3414715"/>
            <a:ext cx="4242841" cy="3019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charset="0"/>
                <a:ea typeface="ÇlÇr ñæí©" charset="0"/>
              </a:rPr>
              <a:t>Respectfully Disagree with the Claims of Others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ymbol" charset="0"/>
                <a:ea typeface="ÇlÇr ñæí©" charset="0"/>
                <a:sym typeface="Symbol" charset="0"/>
              </a:rPr>
              <a:t></a:t>
            </a:r>
            <a:r>
              <a:rPr kumimoji="0" lang="en-US" sz="1600" b="0" i="0" u="none" strike="noStrike" cap="none" normalizeH="0" baseline="0" dirty="0">
                <a:ln>
                  <a:noFill/>
                </a:ln>
                <a:solidFill>
                  <a:schemeClr val="tx1"/>
                </a:solidFill>
                <a:effectLst/>
                <a:latin typeface="Calibri" charset="0"/>
                <a:ea typeface="ÇlÇr ñæí©" charset="0"/>
              </a:rPr>
              <a:t>I respect what you claim about…, however, in my opinion…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ymbol" charset="0"/>
                <a:ea typeface="ÇlÇr ñæí©" charset="0"/>
                <a:sym typeface="Symbol" charset="0"/>
              </a:rPr>
              <a:t></a:t>
            </a:r>
            <a:r>
              <a:rPr kumimoji="0" lang="en-US" sz="1600" b="0" i="0" u="none" strike="noStrike" cap="none" normalizeH="0" baseline="0" dirty="0">
                <a:ln>
                  <a:noFill/>
                </a:ln>
                <a:solidFill>
                  <a:schemeClr val="tx1"/>
                </a:solidFill>
                <a:effectLst/>
                <a:latin typeface="Calibri" charset="0"/>
                <a:ea typeface="ÇlÇr ñæí©" charset="0"/>
              </a:rPr>
              <a:t>You propose that… I</a:t>
            </a:r>
            <a:r>
              <a:rPr kumimoji="0" lang="en-US" altLang="en-US" sz="1600" b="0" i="0" u="none" strike="noStrike" cap="none" normalizeH="0" baseline="0" dirty="0">
                <a:ln>
                  <a:noFill/>
                </a:ln>
                <a:solidFill>
                  <a:schemeClr val="tx1"/>
                </a:solidFill>
                <a:effectLst/>
                <a:latin typeface="Calibri" charset="0"/>
                <a:ea typeface="ÇlÇr ñæí©" charset="0"/>
              </a:rPr>
              <a:t>’</a:t>
            </a:r>
            <a:r>
              <a:rPr kumimoji="0" lang="en-US" sz="1600" b="0" i="0" u="none" strike="noStrike" cap="none" normalizeH="0" baseline="0" dirty="0">
                <a:ln>
                  <a:noFill/>
                </a:ln>
                <a:solidFill>
                  <a:schemeClr val="tx1"/>
                </a:solidFill>
                <a:effectLst/>
                <a:latin typeface="Calibri" charset="0"/>
                <a:ea typeface="ÇlÇr ñæí©" charset="0"/>
              </a:rPr>
              <a:t>m going to have to disagree for the following reasons…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ymbol" charset="0"/>
                <a:ea typeface="ÇlÇr ñæí©" charset="0"/>
                <a:sym typeface="Symbol" charset="0"/>
              </a:rPr>
              <a:t></a:t>
            </a:r>
            <a:r>
              <a:rPr kumimoji="0" lang="en-US" sz="1600" b="0" i="0" u="none" strike="noStrike" cap="none" normalizeH="0" baseline="0" dirty="0">
                <a:ln>
                  <a:noFill/>
                </a:ln>
                <a:solidFill>
                  <a:schemeClr val="tx1"/>
                </a:solidFill>
                <a:effectLst/>
                <a:latin typeface="Calibri" charset="0"/>
                <a:ea typeface="ÇlÇr ñæí©" charset="0"/>
              </a:rPr>
              <a:t>You make a solid point about…, but the other side of it 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Symbol" charset="0"/>
                <a:ea typeface="ÇlÇr ñæí©" charset="0"/>
                <a:sym typeface="Symbol" charset="0"/>
              </a:rPr>
              <a:t></a:t>
            </a:r>
            <a:r>
              <a:rPr kumimoji="0" lang="en-US" sz="1600" b="0" i="0" u="none" strike="noStrike" cap="none" normalizeH="0" baseline="0" dirty="0">
                <a:ln>
                  <a:noFill/>
                </a:ln>
                <a:solidFill>
                  <a:schemeClr val="tx1"/>
                </a:solidFill>
                <a:effectLst/>
                <a:latin typeface="Calibri" charset="0"/>
                <a:ea typeface="ÇlÇr ñæí©" charset="0"/>
              </a:rPr>
              <a:t>While you make a great point, I</a:t>
            </a:r>
            <a:r>
              <a:rPr kumimoji="0" lang="en-US" altLang="en-US" sz="1600" b="0" i="0" u="none" strike="noStrike" cap="none" normalizeH="0" baseline="0" dirty="0">
                <a:ln>
                  <a:noFill/>
                </a:ln>
                <a:solidFill>
                  <a:schemeClr val="tx1"/>
                </a:solidFill>
                <a:effectLst/>
                <a:latin typeface="Calibri" charset="0"/>
                <a:ea typeface="ÇlÇr ñæí©" charset="0"/>
              </a:rPr>
              <a:t>’</a:t>
            </a:r>
            <a:r>
              <a:rPr kumimoji="0" lang="en-US" sz="1600" b="0" i="0" u="none" strike="noStrike" cap="none" normalizeH="0" baseline="0" dirty="0">
                <a:ln>
                  <a:noFill/>
                </a:ln>
                <a:solidFill>
                  <a:schemeClr val="tx1"/>
                </a:solidFill>
                <a:effectLst/>
                <a:latin typeface="Calibri" charset="0"/>
                <a:ea typeface="ÇlÇr ñæí©" charset="0"/>
              </a:rPr>
              <a:t>m going to have to disagree because…</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8" name="Text Box 4"/>
          <p:cNvSpPr txBox="1">
            <a:spLocks noChangeArrowheads="1"/>
          </p:cNvSpPr>
          <p:nvPr/>
        </p:nvSpPr>
        <p:spPr bwMode="auto">
          <a:xfrm>
            <a:off x="4684166" y="4176713"/>
            <a:ext cx="3663968" cy="2257427"/>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Calibri" charset="0"/>
                <a:ea typeface="ÇlÇr ñæí©" charset="0"/>
              </a:rPr>
              <a:t>HOW PERSUASIVE ARE </a:t>
            </a:r>
            <a:r>
              <a:rPr kumimoji="0" lang="en-US" sz="2000" b="1" i="0" u="none" strike="noStrike" cap="none" normalizeH="0" baseline="0" dirty="0">
                <a:ln>
                  <a:noFill/>
                </a:ln>
                <a:solidFill>
                  <a:srgbClr val="FFFFFF"/>
                </a:solidFill>
                <a:effectLst/>
                <a:latin typeface="Calibri" charset="0"/>
                <a:ea typeface="ÇlÇr ñæí©" charset="0"/>
              </a:rPr>
              <a:t>YOU </a:t>
            </a:r>
            <a:r>
              <a:rPr kumimoji="0" lang="en-US" sz="2000" b="0" i="0" u="none" strike="noStrike" cap="none" normalizeH="0" baseline="0" dirty="0">
                <a:ln>
                  <a:noFill/>
                </a:ln>
                <a:solidFill>
                  <a:srgbClr val="FFFFFF"/>
                </a:solidFill>
                <a:effectLst/>
                <a:latin typeface="Calibri" charset="0"/>
                <a:ea typeface="ÇlÇr ñæí©" charset="0"/>
              </a:rPr>
              <a:t>IN AN </a:t>
            </a:r>
            <a:r>
              <a:rPr kumimoji="0" lang="en-US" sz="2000" b="1" i="0" u="none" strike="noStrike" cap="none" normalizeH="0" baseline="0" dirty="0">
                <a:ln>
                  <a:noFill/>
                </a:ln>
                <a:solidFill>
                  <a:srgbClr val="FFFFFF"/>
                </a:solidFill>
                <a:effectLst/>
                <a:latin typeface="Calibri" charset="0"/>
                <a:ea typeface="ÇlÇr ñæí©" charset="0"/>
              </a:rPr>
              <a:t>ESSAY</a:t>
            </a:r>
            <a:r>
              <a:rPr kumimoji="0" lang="en-US" sz="2000" b="0" i="0" u="none" strike="noStrike" cap="none" normalizeH="0" baseline="0" dirty="0">
                <a:ln>
                  <a:noFill/>
                </a:ln>
                <a:solidFill>
                  <a:srgbClr val="FFFFFF"/>
                </a:solidFill>
                <a:effectLst/>
                <a:latin typeface="Calibri" charset="0"/>
                <a:ea typeface="ÇlÇr ñæí©" charset="0"/>
              </a:rPr>
              <a:t> OR </a:t>
            </a:r>
            <a:r>
              <a:rPr kumimoji="0" lang="en-US" sz="2000" b="1" i="0" u="none" strike="noStrike" cap="none" normalizeH="0" baseline="0" dirty="0">
                <a:ln>
                  <a:noFill/>
                </a:ln>
                <a:solidFill>
                  <a:srgbClr val="FFFFFF"/>
                </a:solidFill>
                <a:effectLst/>
                <a:latin typeface="Calibri" charset="0"/>
                <a:ea typeface="ÇlÇr ñæí©" charset="0"/>
              </a:rPr>
              <a:t>DEBATE</a:t>
            </a:r>
            <a:r>
              <a:rPr kumimoji="0" lang="en-US" sz="2000" b="0" i="0" u="none" strike="noStrike" cap="none" normalizeH="0" baseline="0" dirty="0">
                <a:ln>
                  <a:noFill/>
                </a:ln>
                <a:solidFill>
                  <a:srgbClr val="FFFFFF"/>
                </a:solidFill>
                <a:effectLst/>
                <a:latin typeface="Calibri" charset="0"/>
                <a:ea typeface="ÇlÇr ñæí©"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FFFFFF"/>
              </a:solidFill>
              <a:effectLst/>
              <a:latin typeface="Calibri" charset="0"/>
              <a:ea typeface="ÇlÇr ñæí©"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rgbClr val="FFFFFF"/>
                </a:solidFill>
                <a:effectLst/>
                <a:latin typeface="Calibri" charset="0"/>
                <a:ea typeface="ÇlÇr ñæí©" charset="0"/>
              </a:rPr>
              <a:t>Sometimes it</a:t>
            </a:r>
            <a:r>
              <a:rPr kumimoji="0" lang="en-US" altLang="en-US" sz="2000" b="0" i="1" u="none" strike="noStrike" cap="none" normalizeH="0" baseline="0" dirty="0">
                <a:ln>
                  <a:noFill/>
                </a:ln>
                <a:solidFill>
                  <a:srgbClr val="FFFFFF"/>
                </a:solidFill>
                <a:effectLst/>
                <a:latin typeface="Calibri" charset="0"/>
                <a:ea typeface="ÇlÇr ñæí©" charset="0"/>
              </a:rPr>
              <a:t>’</a:t>
            </a:r>
            <a:r>
              <a:rPr kumimoji="0" lang="en-US" sz="2000" b="0" i="1" u="none" strike="noStrike" cap="none" normalizeH="0" baseline="0" dirty="0">
                <a:ln>
                  <a:noFill/>
                </a:ln>
                <a:solidFill>
                  <a:srgbClr val="FFFFFF"/>
                </a:solidFill>
                <a:effectLst/>
                <a:latin typeface="Calibri" charset="0"/>
                <a:ea typeface="ÇlÇr ñæí©" charset="0"/>
              </a:rPr>
              <a:t>s not WHAT you say, but HOW you say it that really matters.</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9" name="Title 1"/>
          <p:cNvSpPr>
            <a:spLocks noGrp="1"/>
          </p:cNvSpPr>
          <p:nvPr>
            <p:ph type="title"/>
          </p:nvPr>
        </p:nvSpPr>
        <p:spPr>
          <a:xfrm>
            <a:off x="457200" y="71442"/>
            <a:ext cx="8229600" cy="1143000"/>
          </a:xfrm>
        </p:spPr>
        <p:txBody>
          <a:bodyPr>
            <a:normAutofit/>
          </a:bodyPr>
          <a:lstStyle/>
          <a:p>
            <a:r>
              <a:rPr lang="en-US" sz="3200" b="1" dirty="0"/>
              <a:t>Language tools :</a:t>
            </a:r>
            <a:br>
              <a:rPr lang="en-US" sz="3200" b="1" dirty="0"/>
            </a:br>
            <a:r>
              <a:rPr lang="en-US" sz="3200" b="1" dirty="0"/>
              <a:t>questions, sentence frames &amp; transitions</a:t>
            </a:r>
            <a:endParaRPr lang="en-US" sz="3200" dirty="0"/>
          </a:p>
        </p:txBody>
      </p:sp>
      <p:sp>
        <p:nvSpPr>
          <p:cNvPr id="10" name="TextBox 9"/>
          <p:cNvSpPr txBox="1"/>
          <p:nvPr/>
        </p:nvSpPr>
        <p:spPr>
          <a:xfrm>
            <a:off x="592667" y="6441015"/>
            <a:ext cx="7755467" cy="276999"/>
          </a:xfrm>
          <a:prstGeom prst="rect">
            <a:avLst/>
          </a:prstGeom>
          <a:noFill/>
        </p:spPr>
        <p:txBody>
          <a:bodyPr wrap="square" rtlCol="0">
            <a:spAutoFit/>
          </a:bodyPr>
          <a:lstStyle/>
          <a:p>
            <a:r>
              <a:rPr lang="en-US" sz="1200" dirty="0" smtClean="0"/>
              <a:t>Adapted from </a:t>
            </a:r>
            <a:r>
              <a:rPr lang="en-US" sz="1200" dirty="0"/>
              <a:t>Teaching Channel: </a:t>
            </a:r>
            <a:r>
              <a:rPr lang="en-US" sz="1200" dirty="0">
                <a:hlinkClick r:id="rId2"/>
              </a:rPr>
              <a:t>https://www.teachingchannel.org/videos/using-socratic-seminars-in-</a:t>
            </a:r>
            <a:r>
              <a:rPr lang="en-US" sz="1200" dirty="0" smtClean="0">
                <a:hlinkClick r:id="rId2"/>
              </a:rPr>
              <a:t>classroom</a:t>
            </a:r>
            <a:r>
              <a:rPr lang="en-US" sz="1200" dirty="0" smtClean="0"/>
              <a:t> </a:t>
            </a:r>
            <a:endParaRPr lang="en-US" sz="1200" dirty="0"/>
          </a:p>
        </p:txBody>
      </p:sp>
    </p:spTree>
    <p:extLst>
      <p:ext uri="{BB962C8B-B14F-4D97-AF65-F5344CB8AC3E}">
        <p14:creationId xmlns:p14="http://schemas.microsoft.com/office/powerpoint/2010/main" val="200917323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L_Logo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11090"/>
            <a:ext cx="9144000" cy="831273"/>
          </a:xfrm>
          <a:prstGeom prst="rect">
            <a:avLst/>
          </a:prstGeom>
        </p:spPr>
      </p:pic>
      <p:pic>
        <p:nvPicPr>
          <p:cNvPr id="5" name="Picture 4" descr="SU_SigSeal_Blk_pos 2.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0" y="3680690"/>
            <a:ext cx="2133600" cy="1778000"/>
          </a:xfrm>
          <a:prstGeom prst="rect">
            <a:avLst/>
          </a:prstGeom>
        </p:spPr>
      </p:pic>
      <p:sp>
        <p:nvSpPr>
          <p:cNvPr id="6" name="TextBox 5"/>
          <p:cNvSpPr txBox="1"/>
          <p:nvPr/>
        </p:nvSpPr>
        <p:spPr>
          <a:xfrm>
            <a:off x="3098800" y="2514600"/>
            <a:ext cx="3276600" cy="861774"/>
          </a:xfrm>
          <a:prstGeom prst="rect">
            <a:avLst/>
          </a:prstGeom>
          <a:noFill/>
        </p:spPr>
        <p:txBody>
          <a:bodyPr wrap="square" rtlCol="0">
            <a:spAutoFit/>
          </a:bodyPr>
          <a:lstStyle/>
          <a:p>
            <a:r>
              <a:rPr lang="en-US" sz="5000" dirty="0" smtClean="0"/>
              <a:t>Thank you!</a:t>
            </a:r>
            <a:endParaRPr lang="en-US" sz="5000" dirty="0"/>
          </a:p>
        </p:txBody>
      </p:sp>
      <p:sp>
        <p:nvSpPr>
          <p:cNvPr id="2" name="Slide Number Placeholder 1"/>
          <p:cNvSpPr>
            <a:spLocks noGrp="1"/>
          </p:cNvSpPr>
          <p:nvPr>
            <p:ph type="sldNum" sz="quarter" idx="12"/>
          </p:nvPr>
        </p:nvSpPr>
        <p:spPr/>
        <p:txBody>
          <a:bodyPr/>
          <a:lstStyle/>
          <a:p>
            <a:fld id="{10F6BAA8-EE98-4640-918A-6C29E24D3D60}" type="slidenum">
              <a:rPr lang="en-US" smtClean="0"/>
              <a:t>43</a:t>
            </a:fld>
            <a:endParaRPr lang="en-US"/>
          </a:p>
        </p:txBody>
      </p:sp>
    </p:spTree>
    <p:extLst>
      <p:ext uri="{BB962C8B-B14F-4D97-AF65-F5344CB8AC3E}">
        <p14:creationId xmlns:p14="http://schemas.microsoft.com/office/powerpoint/2010/main" val="1797494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Arial" charset="0"/>
                <a:ea typeface="ヒラギノ角ゴ ProN W3" charset="0"/>
              </a:rPr>
              <a:t>Reading Standards </a:t>
            </a:r>
            <a:r>
              <a:rPr lang="en-US" sz="3000" dirty="0">
                <a:latin typeface="Arial" charset="0"/>
                <a:ea typeface="ヒラギノ角ゴ ProN W3" charset="0"/>
              </a:rPr>
              <a:t>for Literacy </a:t>
            </a:r>
            <a:r>
              <a:rPr lang="en-US" sz="3000" dirty="0" smtClean="0">
                <a:latin typeface="Arial" charset="0"/>
                <a:ea typeface="ヒラギノ角ゴ ProN W3" charset="0"/>
              </a:rPr>
              <a:t>in History/SS, Science, </a:t>
            </a:r>
            <a:r>
              <a:rPr lang="en-US" sz="3000" dirty="0">
                <a:latin typeface="Arial" charset="0"/>
                <a:ea typeface="ヒラギノ角ゴ ProN W3" charset="0"/>
              </a:rPr>
              <a:t>and Technical Subjects 6–12 (CCSS)</a:t>
            </a:r>
            <a:endParaRPr lang="en-US" sz="3000" dirty="0"/>
          </a:p>
        </p:txBody>
      </p:sp>
      <p:sp>
        <p:nvSpPr>
          <p:cNvPr id="3" name="Content Placeholder 2"/>
          <p:cNvSpPr>
            <a:spLocks noGrp="1"/>
          </p:cNvSpPr>
          <p:nvPr>
            <p:ph idx="1"/>
          </p:nvPr>
        </p:nvSpPr>
        <p:spPr>
          <a:xfrm>
            <a:off x="457200" y="1600200"/>
            <a:ext cx="8229600" cy="4902200"/>
          </a:xfrm>
        </p:spPr>
        <p:txBody>
          <a:bodyPr>
            <a:normAutofit fontScale="70000" lnSpcReduction="20000"/>
          </a:bodyPr>
          <a:lstStyle/>
          <a:p>
            <a:pPr>
              <a:buClr>
                <a:srgbClr val="4D0000"/>
              </a:buClr>
              <a:buFont typeface="Arial" charset="0"/>
              <a:buChar char="•"/>
            </a:pPr>
            <a:r>
              <a:rPr lang="en-US" dirty="0">
                <a:solidFill>
                  <a:srgbClr val="0000FF"/>
                </a:solidFill>
                <a:latin typeface="Arial" charset="0"/>
                <a:ea typeface="ヒラギノ角ゴ ProN W3" charset="0"/>
              </a:rPr>
              <a:t>Cite specific textual evidence </a:t>
            </a:r>
            <a:r>
              <a:rPr lang="en-US" dirty="0">
                <a:latin typeface="Arial" charset="0"/>
                <a:ea typeface="ヒラギノ角ゴ ProN W3" charset="0"/>
              </a:rPr>
              <a:t>to support analysis of science and technical texts…</a:t>
            </a:r>
          </a:p>
          <a:p>
            <a:pPr>
              <a:buClr>
                <a:srgbClr val="4D0000"/>
              </a:buClr>
              <a:buFont typeface="Arial" charset="0"/>
              <a:buChar char="•"/>
            </a:pPr>
            <a:r>
              <a:rPr lang="en-US" dirty="0">
                <a:latin typeface="Arial" charset="0"/>
                <a:ea typeface="ヒラギノ角ゴ ProN W3" charset="0"/>
              </a:rPr>
              <a:t>…</a:t>
            </a:r>
            <a:r>
              <a:rPr lang="en-US" dirty="0">
                <a:solidFill>
                  <a:srgbClr val="0000FF"/>
                </a:solidFill>
                <a:latin typeface="Arial" charset="0"/>
                <a:ea typeface="ヒラギノ角ゴ ProN W3" charset="0"/>
              </a:rPr>
              <a:t>summarize</a:t>
            </a:r>
            <a:r>
              <a:rPr lang="en-US" dirty="0">
                <a:latin typeface="Arial" charset="0"/>
                <a:ea typeface="ヒラギノ角ゴ ProN W3" charset="0"/>
              </a:rPr>
              <a:t> </a:t>
            </a:r>
            <a:r>
              <a:rPr lang="en-US" dirty="0">
                <a:solidFill>
                  <a:srgbClr val="0000FF"/>
                </a:solidFill>
                <a:latin typeface="Arial" charset="0"/>
                <a:ea typeface="ヒラギノ角ゴ ProN W3" charset="0"/>
              </a:rPr>
              <a:t>complex concepts, processes, or information</a:t>
            </a:r>
            <a:r>
              <a:rPr lang="en-US" dirty="0">
                <a:latin typeface="Arial" charset="0"/>
                <a:ea typeface="ヒラギノ角ゴ ProN W3" charset="0"/>
              </a:rPr>
              <a:t>…</a:t>
            </a:r>
            <a:r>
              <a:rPr lang="en-US" dirty="0">
                <a:solidFill>
                  <a:srgbClr val="0000FF"/>
                </a:solidFill>
                <a:latin typeface="Arial" charset="0"/>
                <a:ea typeface="ヒラギノ角ゴ ProN W3" charset="0"/>
              </a:rPr>
              <a:t>paraphrasing </a:t>
            </a:r>
            <a:r>
              <a:rPr lang="en-US" dirty="0">
                <a:latin typeface="Arial" charset="0"/>
                <a:ea typeface="ヒラギノ角ゴ ProN W3" charset="0"/>
              </a:rPr>
              <a:t>them in simpler but still accurate terms.</a:t>
            </a:r>
          </a:p>
          <a:p>
            <a:pPr>
              <a:buClr>
                <a:srgbClr val="4D0000"/>
              </a:buClr>
              <a:buFont typeface="Arial" charset="0"/>
              <a:buChar char="•"/>
            </a:pPr>
            <a:r>
              <a:rPr lang="en-US" dirty="0">
                <a:solidFill>
                  <a:srgbClr val="0000FF"/>
                </a:solidFill>
                <a:latin typeface="Arial" charset="0"/>
                <a:ea typeface="ヒラギノ角ゴ ProN W3" charset="0"/>
              </a:rPr>
              <a:t>Follow precisely a complex multistep procedure</a:t>
            </a:r>
            <a:r>
              <a:rPr lang="en-US" dirty="0">
                <a:latin typeface="Arial" charset="0"/>
                <a:ea typeface="ヒラギノ角ゴ ProN W3" charset="0"/>
              </a:rPr>
              <a:t>…; </a:t>
            </a:r>
            <a:r>
              <a:rPr lang="en-US" dirty="0">
                <a:solidFill>
                  <a:srgbClr val="0000FF"/>
                </a:solidFill>
                <a:latin typeface="Arial" charset="0"/>
                <a:ea typeface="ヒラギノ角ゴ ProN W3" charset="0"/>
              </a:rPr>
              <a:t>analyze</a:t>
            </a:r>
            <a:r>
              <a:rPr lang="en-US" dirty="0">
                <a:latin typeface="Arial" charset="0"/>
                <a:ea typeface="ヒラギノ角ゴ ProN W3" charset="0"/>
              </a:rPr>
              <a:t> the specific results based on explanations…</a:t>
            </a:r>
          </a:p>
          <a:p>
            <a:pPr>
              <a:buClr>
                <a:srgbClr val="4D0000"/>
              </a:buClr>
              <a:buFont typeface="Arial" charset="0"/>
              <a:buChar char="•"/>
            </a:pPr>
            <a:r>
              <a:rPr lang="en-US" dirty="0">
                <a:solidFill>
                  <a:srgbClr val="0000FF"/>
                </a:solidFill>
                <a:latin typeface="Arial" charset="0"/>
                <a:ea typeface="ヒラギノ角ゴ ProN W3" charset="0"/>
              </a:rPr>
              <a:t>Analyze how the text structures </a:t>
            </a:r>
            <a:r>
              <a:rPr lang="en-US" dirty="0">
                <a:latin typeface="Arial" charset="0"/>
                <a:ea typeface="ヒラギノ角ゴ ProN W3" charset="0"/>
              </a:rPr>
              <a:t>information or ideas into categories or hierarchies, </a:t>
            </a:r>
            <a:r>
              <a:rPr lang="en-US" dirty="0">
                <a:solidFill>
                  <a:srgbClr val="0000FF"/>
                </a:solidFill>
                <a:latin typeface="Arial" charset="0"/>
                <a:ea typeface="ヒラギノ角ゴ ProN W3" charset="0"/>
              </a:rPr>
              <a:t>demonstrating understanding…</a:t>
            </a:r>
          </a:p>
          <a:p>
            <a:pPr>
              <a:buClr>
                <a:srgbClr val="4D0000"/>
              </a:buClr>
              <a:buFont typeface="Arial" charset="0"/>
              <a:buChar char="•"/>
            </a:pPr>
            <a:r>
              <a:rPr lang="en-US" dirty="0">
                <a:solidFill>
                  <a:srgbClr val="0000FF"/>
                </a:solidFill>
                <a:latin typeface="Arial" charset="0"/>
                <a:ea typeface="ヒラギノ角ゴ ProN W3" charset="0"/>
              </a:rPr>
              <a:t>Analyze the author’s purpose </a:t>
            </a:r>
            <a:r>
              <a:rPr lang="en-US" dirty="0">
                <a:latin typeface="Arial" charset="0"/>
                <a:ea typeface="ヒラギノ角ゴ ProN W3" charset="0"/>
              </a:rPr>
              <a:t>in providing an explanation, describing a procedure, or discussing an experiment in a text, … </a:t>
            </a:r>
          </a:p>
          <a:p>
            <a:pPr>
              <a:buClr>
                <a:srgbClr val="4D0000"/>
              </a:buClr>
              <a:buFont typeface="Arial" charset="0"/>
              <a:buChar char="•"/>
            </a:pPr>
            <a:r>
              <a:rPr lang="en-US" dirty="0">
                <a:solidFill>
                  <a:srgbClr val="0000FF"/>
                </a:solidFill>
                <a:latin typeface="Arial" charset="0"/>
                <a:ea typeface="ヒラギノ角ゴ ProN W3" charset="0"/>
              </a:rPr>
              <a:t>Integrate and evaluate </a:t>
            </a:r>
            <a:r>
              <a:rPr lang="en-US" dirty="0">
                <a:latin typeface="Arial" charset="0"/>
                <a:ea typeface="ヒラギノ角ゴ ProN W3" charset="0"/>
              </a:rPr>
              <a:t>multiple sources of information …</a:t>
            </a:r>
          </a:p>
          <a:p>
            <a:pPr>
              <a:buClr>
                <a:srgbClr val="4D0000"/>
              </a:buClr>
              <a:buFont typeface="Arial" charset="0"/>
              <a:buChar char="•"/>
            </a:pPr>
            <a:r>
              <a:rPr lang="en-US" dirty="0">
                <a:solidFill>
                  <a:srgbClr val="0000FF"/>
                </a:solidFill>
                <a:latin typeface="Arial" charset="0"/>
                <a:ea typeface="ヒラギノ角ゴ ProN W3" charset="0"/>
              </a:rPr>
              <a:t>Evaluate the hypotheses, data, analysis, and conclusions </a:t>
            </a:r>
            <a:r>
              <a:rPr lang="en-US" dirty="0">
                <a:latin typeface="Arial" charset="0"/>
                <a:ea typeface="ヒラギノ角ゴ ProN W3" charset="0"/>
              </a:rPr>
              <a:t>in a science or technical text … </a:t>
            </a:r>
          </a:p>
          <a:p>
            <a:pPr>
              <a:buClr>
                <a:srgbClr val="4D0000"/>
              </a:buClr>
              <a:buFont typeface="Arial" charset="0"/>
              <a:buChar char="•"/>
            </a:pPr>
            <a:r>
              <a:rPr lang="en-US" dirty="0">
                <a:solidFill>
                  <a:srgbClr val="0000FF"/>
                </a:solidFill>
                <a:latin typeface="Arial" charset="0"/>
                <a:ea typeface="ヒラギノ角ゴ ProN W3" charset="0"/>
              </a:rPr>
              <a:t>Synthesize information </a:t>
            </a:r>
            <a:r>
              <a:rPr lang="en-US" dirty="0">
                <a:latin typeface="Arial" charset="0"/>
                <a:ea typeface="ヒラギノ角ゴ ProN W3" charset="0"/>
              </a:rPr>
              <a:t>from a range of sources </a:t>
            </a:r>
            <a:r>
              <a:rPr lang="en-US" dirty="0" smtClean="0">
                <a:latin typeface="Arial" charset="0"/>
                <a:ea typeface="ヒラギノ角ゴ ProN W3" charset="0"/>
              </a:rPr>
              <a:t>…</a:t>
            </a:r>
            <a:endParaRPr lang="en-US" dirty="0">
              <a:latin typeface="Arial" charset="0"/>
              <a:ea typeface="ヒラギノ角ゴ ProN W3" charset="0"/>
            </a:endParaRPr>
          </a:p>
        </p:txBody>
      </p:sp>
      <p:sp>
        <p:nvSpPr>
          <p:cNvPr id="4" name="Slide Number Placeholder 3"/>
          <p:cNvSpPr>
            <a:spLocks noGrp="1"/>
          </p:cNvSpPr>
          <p:nvPr>
            <p:ph type="sldNum" sz="quarter" idx="12"/>
          </p:nvPr>
        </p:nvSpPr>
        <p:spPr/>
        <p:txBody>
          <a:bodyPr/>
          <a:lstStyle/>
          <a:p>
            <a:fld id="{10F6BAA8-EE98-4640-918A-6C29E24D3D60}" type="slidenum">
              <a:rPr lang="en-US" smtClean="0"/>
              <a:t>5</a:t>
            </a:fld>
            <a:endParaRPr lang="en-US"/>
          </a:p>
        </p:txBody>
      </p:sp>
    </p:spTree>
    <p:extLst>
      <p:ext uri="{BB962C8B-B14F-4D97-AF65-F5344CB8AC3E}">
        <p14:creationId xmlns:p14="http://schemas.microsoft.com/office/powerpoint/2010/main" val="37435112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Arial" charset="0"/>
                <a:ea typeface="ヒラギノ角ゴ ProN W3" charset="0"/>
              </a:rPr>
              <a:t>Writing Standards </a:t>
            </a:r>
            <a:r>
              <a:rPr lang="en-US" sz="3200" dirty="0">
                <a:latin typeface="Arial" charset="0"/>
                <a:ea typeface="ヒラギノ角ゴ ProN W3" charset="0"/>
              </a:rPr>
              <a:t>for Literacy </a:t>
            </a:r>
            <a:r>
              <a:rPr lang="en-US" sz="3200" dirty="0" smtClean="0">
                <a:latin typeface="Arial" charset="0"/>
                <a:ea typeface="ヒラギノ角ゴ ProN W3" charset="0"/>
              </a:rPr>
              <a:t>in History/SS, Science, </a:t>
            </a:r>
            <a:r>
              <a:rPr lang="en-US" sz="3200" dirty="0">
                <a:latin typeface="Arial" charset="0"/>
                <a:ea typeface="ヒラギノ角ゴ ProN W3" charset="0"/>
              </a:rPr>
              <a:t>and Technical Subjects 6–12 (CCSS)</a:t>
            </a:r>
            <a:endParaRPr lang="en-US" sz="3200" dirty="0"/>
          </a:p>
        </p:txBody>
      </p:sp>
      <p:sp>
        <p:nvSpPr>
          <p:cNvPr id="3" name="Content Placeholder 2"/>
          <p:cNvSpPr>
            <a:spLocks noGrp="1"/>
          </p:cNvSpPr>
          <p:nvPr>
            <p:ph idx="1"/>
          </p:nvPr>
        </p:nvSpPr>
        <p:spPr/>
        <p:txBody>
          <a:bodyPr>
            <a:noAutofit/>
          </a:bodyPr>
          <a:lstStyle/>
          <a:p>
            <a:pPr>
              <a:buClr>
                <a:srgbClr val="4D0000"/>
              </a:buClr>
            </a:pPr>
            <a:r>
              <a:rPr lang="en-US" sz="2300" dirty="0">
                <a:solidFill>
                  <a:srgbClr val="0000FF"/>
                </a:solidFill>
                <a:latin typeface="Arial" charset="0"/>
                <a:ea typeface="ヒラギノ角ゴ ProN W3" charset="0"/>
              </a:rPr>
              <a:t>Write arguments </a:t>
            </a:r>
            <a:r>
              <a:rPr lang="en-US" sz="2300" dirty="0">
                <a:latin typeface="Arial" charset="0"/>
                <a:ea typeface="ヒラギノ角ゴ ProN W3" charset="0"/>
              </a:rPr>
              <a:t>focused on </a:t>
            </a:r>
            <a:r>
              <a:rPr lang="en-US" sz="2300" i="1" dirty="0">
                <a:latin typeface="Arial" charset="0"/>
                <a:ea typeface="ヒラギノ角ゴ ProN W3" charset="0"/>
              </a:rPr>
              <a:t>discipline-specific content.</a:t>
            </a:r>
          </a:p>
          <a:p>
            <a:pPr>
              <a:buClr>
                <a:srgbClr val="4D0000"/>
              </a:buClr>
            </a:pPr>
            <a:r>
              <a:rPr lang="en-US" sz="2300" dirty="0">
                <a:solidFill>
                  <a:srgbClr val="0000FF"/>
                </a:solidFill>
                <a:latin typeface="Arial" charset="0"/>
                <a:ea typeface="ヒラギノ角ゴ ProN W3" charset="0"/>
              </a:rPr>
              <a:t>Write informative/explanatory texts</a:t>
            </a:r>
            <a:r>
              <a:rPr lang="en-US" sz="2300" dirty="0">
                <a:latin typeface="Arial" charset="0"/>
                <a:ea typeface="ヒラギノ角ゴ ProN W3" charset="0"/>
              </a:rPr>
              <a:t>, including the narration of historical events, scientific procedures/ experiments, or technical processes.</a:t>
            </a:r>
            <a:endParaRPr lang="en-US" sz="2300" i="1" dirty="0">
              <a:latin typeface="Arial" charset="0"/>
              <a:ea typeface="ヒラギノ角ゴ ProN W3" charset="0"/>
            </a:endParaRPr>
          </a:p>
          <a:p>
            <a:pPr>
              <a:buClr>
                <a:srgbClr val="4D0000"/>
              </a:buClr>
            </a:pPr>
            <a:r>
              <a:rPr lang="en-US" sz="2300" dirty="0">
                <a:latin typeface="Arial" charset="0"/>
                <a:ea typeface="ヒラギノ角ゴ ProN W3" charset="0"/>
              </a:rPr>
              <a:t>Conduct short as well as more sustained </a:t>
            </a:r>
            <a:r>
              <a:rPr lang="en-US" sz="2300" dirty="0">
                <a:solidFill>
                  <a:srgbClr val="0000FF"/>
                </a:solidFill>
                <a:latin typeface="Arial" charset="0"/>
                <a:ea typeface="ヒラギノ角ゴ ProN W3" charset="0"/>
              </a:rPr>
              <a:t>research projects </a:t>
            </a:r>
            <a:r>
              <a:rPr lang="en-US" sz="2300" dirty="0">
                <a:latin typeface="Arial" charset="0"/>
                <a:ea typeface="ヒラギノ角ゴ ProN W3" charset="0"/>
              </a:rPr>
              <a:t>to answer a question (including a self-generated question) or solve a problem; narrow or broaden the inquiry when appropriate; </a:t>
            </a:r>
            <a:r>
              <a:rPr lang="en-US" sz="2300" dirty="0">
                <a:solidFill>
                  <a:srgbClr val="0000FF"/>
                </a:solidFill>
                <a:latin typeface="Arial" charset="0"/>
                <a:ea typeface="ヒラギノ角ゴ ProN W3" charset="0"/>
              </a:rPr>
              <a:t>synthesize multiple sources</a:t>
            </a:r>
            <a:r>
              <a:rPr lang="en-US" sz="2300" dirty="0">
                <a:latin typeface="Arial" charset="0"/>
                <a:ea typeface="ヒラギノ角ゴ ProN W3" charset="0"/>
              </a:rPr>
              <a:t> on the subject … </a:t>
            </a:r>
          </a:p>
          <a:p>
            <a:pPr>
              <a:buClr>
                <a:srgbClr val="4D0000"/>
              </a:buClr>
            </a:pPr>
            <a:r>
              <a:rPr lang="en-US" sz="2300" dirty="0">
                <a:solidFill>
                  <a:srgbClr val="0000FF"/>
                </a:solidFill>
                <a:latin typeface="Arial" charset="0"/>
                <a:ea typeface="ヒラギノ角ゴ ProN W3" charset="0"/>
              </a:rPr>
              <a:t>Gather relevant information from multiple </a:t>
            </a:r>
            <a:r>
              <a:rPr lang="en-US" sz="2300" dirty="0">
                <a:latin typeface="Arial" charset="0"/>
                <a:ea typeface="ヒラギノ角ゴ ProN W3" charset="0"/>
              </a:rPr>
              <a:t>authoritative print and digital </a:t>
            </a:r>
            <a:r>
              <a:rPr lang="en-US" sz="2300" dirty="0">
                <a:solidFill>
                  <a:srgbClr val="0000FF"/>
                </a:solidFill>
                <a:latin typeface="Arial" charset="0"/>
                <a:ea typeface="ヒラギノ角ゴ ProN W3" charset="0"/>
              </a:rPr>
              <a:t>sources</a:t>
            </a:r>
            <a:r>
              <a:rPr lang="en-US" sz="2300" dirty="0">
                <a:latin typeface="Arial" charset="0"/>
                <a:ea typeface="ヒラギノ角ゴ ProN W3" charset="0"/>
              </a:rPr>
              <a:t> … </a:t>
            </a:r>
          </a:p>
          <a:p>
            <a:pPr>
              <a:buClr>
                <a:srgbClr val="4D0000"/>
              </a:buClr>
            </a:pPr>
            <a:r>
              <a:rPr lang="en-US" sz="2300" dirty="0">
                <a:solidFill>
                  <a:srgbClr val="0000FF"/>
                </a:solidFill>
                <a:latin typeface="Arial" charset="0"/>
                <a:ea typeface="ヒラギノ角ゴ ProN W3" charset="0"/>
              </a:rPr>
              <a:t>Draw evidence </a:t>
            </a:r>
            <a:r>
              <a:rPr lang="en-US" sz="2300" dirty="0">
                <a:latin typeface="Arial" charset="0"/>
                <a:ea typeface="ヒラギノ角ゴ ProN W3" charset="0"/>
              </a:rPr>
              <a:t>from informational texts to support analysis, reflection, and research</a:t>
            </a:r>
            <a:r>
              <a:rPr lang="en-US" sz="2300" dirty="0" smtClean="0">
                <a:latin typeface="Arial" charset="0"/>
                <a:ea typeface="ヒラギノ角ゴ ProN W3" charset="0"/>
              </a:rPr>
              <a:t>.</a:t>
            </a:r>
            <a:endParaRPr lang="en-US" sz="2300" dirty="0">
              <a:latin typeface="Arial" charset="0"/>
              <a:ea typeface="ヒラギノ角ゴ ProN W3" charset="0"/>
            </a:endParaRPr>
          </a:p>
        </p:txBody>
      </p:sp>
      <p:sp>
        <p:nvSpPr>
          <p:cNvPr id="4" name="Slide Number Placeholder 3"/>
          <p:cNvSpPr>
            <a:spLocks noGrp="1"/>
          </p:cNvSpPr>
          <p:nvPr>
            <p:ph type="sldNum" sz="quarter" idx="12"/>
          </p:nvPr>
        </p:nvSpPr>
        <p:spPr/>
        <p:txBody>
          <a:bodyPr/>
          <a:lstStyle/>
          <a:p>
            <a:fld id="{10F6BAA8-EE98-4640-918A-6C29E24D3D60}" type="slidenum">
              <a:rPr lang="en-US" smtClean="0"/>
              <a:t>6</a:t>
            </a:fld>
            <a:endParaRPr lang="en-US"/>
          </a:p>
        </p:txBody>
      </p:sp>
      <p:sp>
        <p:nvSpPr>
          <p:cNvPr id="5" name="TextBox 5"/>
          <p:cNvSpPr txBox="1">
            <a:spLocks noChangeArrowheads="1"/>
          </p:cNvSpPr>
          <p:nvPr/>
        </p:nvSpPr>
        <p:spPr bwMode="auto">
          <a:xfrm>
            <a:off x="6477000" y="6172200"/>
            <a:ext cx="251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00"/>
                </a:solidFill>
                <a:latin typeface="Times" charset="0"/>
                <a:ea typeface="ヒラギノ明朝 ProN W3" charset="0"/>
                <a:cs typeface="ヒラギノ明朝 ProN W3" charset="0"/>
                <a:sym typeface="Times" charset="0"/>
              </a:defRPr>
            </a:lvl1pPr>
            <a:lvl2pPr marL="742950" indent="-285750" eaLnBrk="0" hangingPunct="0">
              <a:defRPr sz="1200">
                <a:solidFill>
                  <a:srgbClr val="000000"/>
                </a:solidFill>
                <a:latin typeface="Times" charset="0"/>
                <a:ea typeface="ヒラギノ明朝 ProN W3" charset="0"/>
                <a:cs typeface="ヒラギノ明朝 ProN W3" charset="0"/>
                <a:sym typeface="Times" charset="0"/>
              </a:defRPr>
            </a:lvl2pPr>
            <a:lvl3pPr marL="1143000" indent="-228600" eaLnBrk="0" hangingPunct="0">
              <a:defRPr sz="1200">
                <a:solidFill>
                  <a:srgbClr val="000000"/>
                </a:solidFill>
                <a:latin typeface="Times" charset="0"/>
                <a:ea typeface="ヒラギノ明朝 ProN W3" charset="0"/>
                <a:cs typeface="ヒラギノ明朝 ProN W3" charset="0"/>
                <a:sym typeface="Times" charset="0"/>
              </a:defRPr>
            </a:lvl3pPr>
            <a:lvl4pPr marL="1600200" indent="-228600" eaLnBrk="0" hangingPunct="0">
              <a:defRPr sz="1200">
                <a:solidFill>
                  <a:srgbClr val="000000"/>
                </a:solidFill>
                <a:latin typeface="Times" charset="0"/>
                <a:ea typeface="ヒラギノ明朝 ProN W3" charset="0"/>
                <a:cs typeface="ヒラギノ明朝 ProN W3" charset="0"/>
                <a:sym typeface="Times" charset="0"/>
              </a:defRPr>
            </a:lvl4pPr>
            <a:lvl5pPr marL="2057400" indent="-228600" eaLnBrk="0" hangingPunct="0">
              <a:defRPr sz="1200">
                <a:solidFill>
                  <a:srgbClr val="000000"/>
                </a:solidFill>
                <a:latin typeface="Times" charset="0"/>
                <a:ea typeface="ヒラギノ明朝 ProN W3" charset="0"/>
                <a:cs typeface="ヒラギノ明朝 ProN W3" charset="0"/>
                <a:sym typeface="Times" charset="0"/>
              </a:defRPr>
            </a:lvl5pPr>
            <a:lvl6pPr marL="2514600" indent="-228600" eaLnBrk="0" fontAlgn="base" hangingPunct="0">
              <a:spcBef>
                <a:spcPct val="0"/>
              </a:spcBef>
              <a:spcAft>
                <a:spcPct val="0"/>
              </a:spcAft>
              <a:defRPr sz="1200">
                <a:solidFill>
                  <a:srgbClr val="000000"/>
                </a:solidFill>
                <a:latin typeface="Times" charset="0"/>
                <a:ea typeface="ヒラギノ明朝 ProN W3" charset="0"/>
                <a:cs typeface="ヒラギノ明朝 ProN W3" charset="0"/>
                <a:sym typeface="Times" charset="0"/>
              </a:defRPr>
            </a:lvl6pPr>
            <a:lvl7pPr marL="2971800" indent="-228600" eaLnBrk="0" fontAlgn="base" hangingPunct="0">
              <a:spcBef>
                <a:spcPct val="0"/>
              </a:spcBef>
              <a:spcAft>
                <a:spcPct val="0"/>
              </a:spcAft>
              <a:defRPr sz="1200">
                <a:solidFill>
                  <a:srgbClr val="000000"/>
                </a:solidFill>
                <a:latin typeface="Times" charset="0"/>
                <a:ea typeface="ヒラギノ明朝 ProN W3" charset="0"/>
                <a:cs typeface="ヒラギノ明朝 ProN W3" charset="0"/>
                <a:sym typeface="Times" charset="0"/>
              </a:defRPr>
            </a:lvl7pPr>
            <a:lvl8pPr marL="3429000" indent="-228600" eaLnBrk="0" fontAlgn="base" hangingPunct="0">
              <a:spcBef>
                <a:spcPct val="0"/>
              </a:spcBef>
              <a:spcAft>
                <a:spcPct val="0"/>
              </a:spcAft>
              <a:defRPr sz="1200">
                <a:solidFill>
                  <a:srgbClr val="000000"/>
                </a:solidFill>
                <a:latin typeface="Times" charset="0"/>
                <a:ea typeface="ヒラギノ明朝 ProN W3" charset="0"/>
                <a:cs typeface="ヒラギノ明朝 ProN W3" charset="0"/>
                <a:sym typeface="Times" charset="0"/>
              </a:defRPr>
            </a:lvl8pPr>
            <a:lvl9pPr marL="3886200" indent="-228600" eaLnBrk="0" fontAlgn="base" hangingPunct="0">
              <a:spcBef>
                <a:spcPct val="0"/>
              </a:spcBef>
              <a:spcAft>
                <a:spcPct val="0"/>
              </a:spcAft>
              <a:defRPr sz="1200">
                <a:solidFill>
                  <a:srgbClr val="000000"/>
                </a:solidFill>
                <a:latin typeface="Times" charset="0"/>
                <a:ea typeface="ヒラギノ明朝 ProN W3" charset="0"/>
                <a:cs typeface="ヒラギノ明朝 ProN W3" charset="0"/>
                <a:sym typeface="Times" charset="0"/>
              </a:defRPr>
            </a:lvl9pPr>
          </a:lstStyle>
          <a:p>
            <a:pPr eaLnBrk="1" hangingPunct="1"/>
            <a:r>
              <a:rPr lang="en-US" dirty="0"/>
              <a:t>p. 65-66 CCSS-ELA Standards</a:t>
            </a:r>
          </a:p>
        </p:txBody>
      </p:sp>
    </p:spTree>
    <p:extLst>
      <p:ext uri="{BB962C8B-B14F-4D97-AF65-F5344CB8AC3E}">
        <p14:creationId xmlns:p14="http://schemas.microsoft.com/office/powerpoint/2010/main" val="22451610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nnDiagram_practices_v12 8-30-13 color copy.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109" y="-263935"/>
            <a:ext cx="9536819" cy="7369360"/>
          </a:xfrm>
          <a:prstGeom prst="rect">
            <a:avLst/>
          </a:prstGeom>
        </p:spPr>
      </p:pic>
      <p:sp>
        <p:nvSpPr>
          <p:cNvPr id="2" name="Slide Number Placeholder 1"/>
          <p:cNvSpPr>
            <a:spLocks noGrp="1"/>
          </p:cNvSpPr>
          <p:nvPr>
            <p:ph type="sldNum" sz="quarter" idx="12"/>
          </p:nvPr>
        </p:nvSpPr>
        <p:spPr/>
        <p:txBody>
          <a:bodyPr/>
          <a:lstStyle/>
          <a:p>
            <a:fld id="{10F6BAA8-EE98-4640-918A-6C29E24D3D60}" type="slidenum">
              <a:rPr lang="en-US" smtClean="0"/>
              <a:t>7</a:t>
            </a:fld>
            <a:endParaRPr lang="en-US"/>
          </a:p>
        </p:txBody>
      </p:sp>
    </p:spTree>
    <p:extLst>
      <p:ext uri="{BB962C8B-B14F-4D97-AF65-F5344CB8AC3E}">
        <p14:creationId xmlns:p14="http://schemas.microsoft.com/office/powerpoint/2010/main" val="27854719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nnDiagram_practices_v12 8-30-13 color copy.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109" y="-263935"/>
            <a:ext cx="9536819" cy="7369360"/>
          </a:xfrm>
          <a:prstGeom prst="rect">
            <a:avLst/>
          </a:prstGeom>
        </p:spPr>
      </p:pic>
      <p:sp>
        <p:nvSpPr>
          <p:cNvPr id="2" name="TextBox 1"/>
          <p:cNvSpPr txBox="1"/>
          <p:nvPr/>
        </p:nvSpPr>
        <p:spPr>
          <a:xfrm>
            <a:off x="0" y="4453592"/>
            <a:ext cx="2679700" cy="1938992"/>
          </a:xfrm>
          <a:prstGeom prst="rect">
            <a:avLst/>
          </a:prstGeom>
          <a:noFill/>
        </p:spPr>
        <p:txBody>
          <a:bodyPr wrap="square" rtlCol="0">
            <a:spAutoFit/>
          </a:bodyPr>
          <a:lstStyle/>
          <a:p>
            <a:pPr marL="342900" indent="-342900">
              <a:buAutoNum type="arabicPeriod"/>
            </a:pPr>
            <a:r>
              <a:rPr lang="en-US" sz="3000" dirty="0" smtClean="0"/>
              <a:t>One key takeaway.</a:t>
            </a:r>
          </a:p>
          <a:p>
            <a:pPr marL="342900" indent="-342900">
              <a:buAutoNum type="arabicPeriod"/>
            </a:pPr>
            <a:r>
              <a:rPr lang="en-US" sz="3000" dirty="0" smtClean="0"/>
              <a:t>One question you have.</a:t>
            </a:r>
            <a:endParaRPr lang="en-US" sz="3000" dirty="0"/>
          </a:p>
        </p:txBody>
      </p:sp>
      <p:sp>
        <p:nvSpPr>
          <p:cNvPr id="3" name="Slide Number Placeholder 2"/>
          <p:cNvSpPr>
            <a:spLocks noGrp="1"/>
          </p:cNvSpPr>
          <p:nvPr>
            <p:ph type="sldNum" sz="quarter" idx="12"/>
          </p:nvPr>
        </p:nvSpPr>
        <p:spPr/>
        <p:txBody>
          <a:bodyPr/>
          <a:lstStyle/>
          <a:p>
            <a:fld id="{10F6BAA8-EE98-4640-918A-6C29E24D3D60}" type="slidenum">
              <a:rPr lang="en-US" smtClean="0"/>
              <a:t>8</a:t>
            </a:fld>
            <a:endParaRPr lang="en-US"/>
          </a:p>
        </p:txBody>
      </p:sp>
    </p:spTree>
    <p:extLst>
      <p:ext uri="{BB962C8B-B14F-4D97-AF65-F5344CB8AC3E}">
        <p14:creationId xmlns:p14="http://schemas.microsoft.com/office/powerpoint/2010/main" val="4710347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p:txBody>
          <a:bodyPr/>
          <a:lstStyle/>
          <a:p>
            <a:r>
              <a:rPr lang="en-US" dirty="0" smtClean="0"/>
              <a:t>Argument and reasoning from evidence is  shared across the disciplines</a:t>
            </a:r>
          </a:p>
          <a:p>
            <a:r>
              <a:rPr lang="en-US" dirty="0" smtClean="0"/>
              <a:t>Language intensive practices</a:t>
            </a:r>
          </a:p>
          <a:p>
            <a:r>
              <a:rPr lang="en-US" dirty="0" smtClean="0"/>
              <a:t>Building disciplinary understanding and knowledge around complex texts</a:t>
            </a:r>
          </a:p>
          <a:p>
            <a:r>
              <a:rPr lang="en-US" dirty="0" smtClean="0"/>
              <a:t>Potential for cross-disciplinary collaborations</a:t>
            </a:r>
          </a:p>
          <a:p>
            <a:r>
              <a:rPr lang="en-US" dirty="0" smtClean="0"/>
              <a:t>Common language but perhaps different usages and processes within disciplines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0F6BAA8-EE98-4640-918A-6C29E24D3D60}" type="slidenum">
              <a:rPr lang="en-US" smtClean="0"/>
              <a:t>9</a:t>
            </a:fld>
            <a:endParaRPr lang="en-US"/>
          </a:p>
        </p:txBody>
      </p:sp>
    </p:spTree>
    <p:extLst>
      <p:ext uri="{BB962C8B-B14F-4D97-AF65-F5344CB8AC3E}">
        <p14:creationId xmlns:p14="http://schemas.microsoft.com/office/powerpoint/2010/main" val="37939262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13418</TotalTime>
  <Words>6806</Words>
  <Application>Microsoft Macintosh PowerPoint</Application>
  <PresentationFormat>On-screen Show (4:3)</PresentationFormat>
  <Paragraphs>586</Paragraphs>
  <Slides>43</Slides>
  <Notes>36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ELA, Math, and Science/Engineering student practices</vt:lpstr>
      <vt:lpstr>Reading Standards for Literacy in History/SS, Science, and Technical Subjects 6–12 (CCSS)</vt:lpstr>
      <vt:lpstr>Writing Standards for Literacy in History/SS, Science, and Technical Subjects 6–12 (CCSS)</vt:lpstr>
      <vt:lpstr>PowerPoint Presentation</vt:lpstr>
      <vt:lpstr>PowerPoint Presentation</vt:lpstr>
      <vt:lpstr>Takeaways</vt:lpstr>
      <vt:lpstr>What is argument?</vt:lpstr>
      <vt:lpstr>PowerPoint Presentation</vt:lpstr>
      <vt:lpstr>Crazy Cakes (grade 3)</vt:lpstr>
      <vt:lpstr>MP3. Construct viable arguments and critique the reasoning of others.</vt:lpstr>
      <vt:lpstr>Crazy Cakes (grade 3)</vt:lpstr>
      <vt:lpstr>What do you see and hear?</vt:lpstr>
      <vt:lpstr>Sample SBAC-math task, grade 5</vt:lpstr>
      <vt:lpstr>Sample SBAC-math task, grade 8</vt:lpstr>
      <vt:lpstr>SBAC Sample Task, HS.  Explaining flawed reasoning</vt:lpstr>
      <vt:lpstr>PowerPoint Presentation</vt:lpstr>
      <vt:lpstr>What is evidence?</vt:lpstr>
      <vt:lpstr>Evidence: ELA, History, &amp; Science</vt:lpstr>
      <vt:lpstr>A New MC Format for CCSS-Aligned Assessment – Calling for Use of Textual Evidence (Grade 3)</vt:lpstr>
      <vt:lpstr>A New MC Format for CCSS-Aligned Assessment –  Calling for Use of Textual Evidence (Grade 5)</vt:lpstr>
      <vt:lpstr>A New MC Format for CCSS-Aligned Assessment –  Calling for Use of Textual Evidence (Grade 9)</vt:lpstr>
      <vt:lpstr>Argumentative Writing Anchor Standard 1:</vt:lpstr>
      <vt:lpstr>Argumentative writing</vt:lpstr>
      <vt:lpstr>Comparing Traditional Assessment  to CCSS Assessment – Writing to Sources (grade 9)</vt:lpstr>
      <vt:lpstr>Comparing Traditional Assessment  to CCSS Assessment – Writing to Sources (grade 11)</vt:lpstr>
      <vt:lpstr>Science &amp; Engineering Practice 7: Engaging in Argument from Evidence</vt:lpstr>
      <vt:lpstr>Heating Ice to Steam (Middle School)</vt:lpstr>
      <vt:lpstr>Examples of evidence that may be helpful in your argument…</vt:lpstr>
      <vt:lpstr>PowerPoint Presentation</vt:lpstr>
      <vt:lpstr>Challenges for students</vt:lpstr>
      <vt:lpstr>PowerPoint Presentation</vt:lpstr>
      <vt:lpstr>Challenges for teachers </vt:lpstr>
      <vt:lpstr>Final Takeaways</vt:lpstr>
      <vt:lpstr>Resources in Mathematics</vt:lpstr>
      <vt:lpstr>Resources in ELA &amp; History/SS</vt:lpstr>
      <vt:lpstr>Resources in Science</vt:lpstr>
      <vt:lpstr>Language tools : questions, sentence frames &amp; transitions</vt:lpstr>
      <vt:lpstr>Language tools : questions, sentence frames &amp; transitions</vt:lpstr>
      <vt:lpstr>Language tools : questions, sentence frames &amp; transitions</vt:lpstr>
      <vt:lpstr>PowerPoint Presentation</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Sense of the Standards</dc:title>
  <dc:creator>Tina Cheuk</dc:creator>
  <cp:lastModifiedBy>Tina Cheuk</cp:lastModifiedBy>
  <cp:revision>231</cp:revision>
  <cp:lastPrinted>2014-07-30T00:02:19Z</cp:lastPrinted>
  <dcterms:created xsi:type="dcterms:W3CDTF">2014-07-03T19:10:03Z</dcterms:created>
  <dcterms:modified xsi:type="dcterms:W3CDTF">2014-07-31T01:13:37Z</dcterms:modified>
</cp:coreProperties>
</file>